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E0BFA-B456-407D-8CEA-93547524D544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8AFD2-AD13-4C66-A7B6-5038FAB6F6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8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8AFD2-AD13-4C66-A7B6-5038FAB6F6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3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AC6A4D-3D57-49CD-B2C7-7586B682D9A9}" type="datetimeFigureOut">
              <a:rPr lang="en-GB" smtClean="0"/>
              <a:pPr/>
              <a:t>20/03/2018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88A8DC-5A10-4D3D-B6B3-85D030BEC9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Project: Small Holders Food Security and Livelihoods Project, 2014 -2017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Implemented in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Wau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Lol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States. ( Former Western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Beher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El Ghazal)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Implementing agency: Hope Agency for Relief and Development (HARD).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8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Quarterly review meeting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held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Juba at EU Compound.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21</a:t>
            </a:r>
            <a:r>
              <a:rPr lang="en-US" sz="1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to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1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March 2018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Presented by Dominic Albino M&amp;E Officer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32340" cy="1080120"/>
          </a:xfrm>
        </p:spPr>
        <p:txBody>
          <a:bodyPr/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European Union / South Sudan </a:t>
            </a:r>
            <a:br>
              <a:rPr lang="en-US" sz="1100" b="1" dirty="0" smtClean="0"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Cooperation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/>
          <a:stretch/>
        </p:blipFill>
        <p:spPr bwMode="auto">
          <a:xfrm>
            <a:off x="6372200" y="332656"/>
            <a:ext cx="1441450" cy="957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482725" cy="9588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5274310" cy="131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 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496944" cy="549672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Gill Sans MT"/>
              </a:rPr>
              <a:t>Limited options of livelihoods have the potential of increasing dependency as it makes households less </a:t>
            </a: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resilience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Group  </a:t>
            </a:r>
            <a:r>
              <a:rPr lang="en-US" sz="2400" b="0" dirty="0">
                <a:solidFill>
                  <a:srgbClr val="000000"/>
                </a:solidFill>
                <a:latin typeface="Gill Sans MT"/>
              </a:rPr>
              <a:t>members understood </a:t>
            </a: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F2F learning approach in the neighborhood and got motivated. </a:t>
            </a:r>
            <a:r>
              <a:rPr lang="en-US" sz="2400" b="0" dirty="0">
                <a:solidFill>
                  <a:srgbClr val="000000"/>
                </a:solidFill>
                <a:latin typeface="Gill Sans MT"/>
              </a:rPr>
              <a:t>Knowing that </a:t>
            </a: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 their group work </a:t>
            </a:r>
            <a:r>
              <a:rPr lang="en-US" sz="2400" b="0" dirty="0">
                <a:solidFill>
                  <a:srgbClr val="000000"/>
                </a:solidFill>
                <a:latin typeface="Gill Sans MT"/>
              </a:rPr>
              <a:t>contribute to </a:t>
            </a: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their own wellbeing </a:t>
            </a:r>
            <a:r>
              <a:rPr lang="en-US" sz="2400" b="0" dirty="0">
                <a:solidFill>
                  <a:srgbClr val="000000"/>
                </a:solidFill>
                <a:latin typeface="Gill Sans MT"/>
              </a:rPr>
              <a:t>and </a:t>
            </a: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other community </a:t>
            </a:r>
            <a:r>
              <a:rPr lang="en-US" sz="2400" b="0" dirty="0">
                <a:solidFill>
                  <a:srgbClr val="000000"/>
                </a:solidFill>
                <a:latin typeface="Gill Sans MT"/>
              </a:rPr>
              <a:t>members in terms of environmental resilience, </a:t>
            </a: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food </a:t>
            </a:r>
            <a:r>
              <a:rPr lang="en-US" sz="2400" b="0" dirty="0">
                <a:solidFill>
                  <a:srgbClr val="000000"/>
                </a:solidFill>
                <a:latin typeface="Gill Sans MT"/>
              </a:rPr>
              <a:t>security is an important foundation </a:t>
            </a:r>
            <a:r>
              <a:rPr lang="en-US" sz="2400" b="0" dirty="0" smtClean="0">
                <a:solidFill>
                  <a:srgbClr val="000000"/>
                </a:solidFill>
                <a:latin typeface="Gill Sans MT"/>
              </a:rPr>
              <a:t>in their context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MT"/>
                <a:ea typeface="Times New Roman"/>
                <a:cs typeface="Times New Roman"/>
              </a:rPr>
              <a:t>Opportunities such as trade fairs, famers’ field days and on-farm trainings are key avenues for promoting farmer to farmer information sharing within the community. This has led to out scaling of appropriate </a:t>
            </a:r>
            <a:r>
              <a:rPr lang="en-US" sz="2400" b="0" dirty="0" smtClean="0">
                <a:latin typeface="Gill Sans MT"/>
                <a:ea typeface="Times New Roman"/>
                <a:cs typeface="Times New Roman"/>
              </a:rPr>
              <a:t>technologies to locations initially not covered by the EU funded interventions. This is a strong pointer that farmers in a given set up have unique way through which message flow (even spill over) to increase adoption of technology</a:t>
            </a:r>
            <a:endParaRPr lang="en-US" sz="2400" b="0" dirty="0"/>
          </a:p>
        </p:txBody>
      </p:sp>
    </p:spTree>
    <p:extLst>
      <p:ext uri="{BB962C8B-B14F-4D97-AF65-F5344CB8AC3E}">
        <p14:creationId xmlns="" xmlns:p14="http://schemas.microsoft.com/office/powerpoint/2010/main" val="4161623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Gill Sans MT"/>
                <a:ea typeface="+mn-ea"/>
                <a:cs typeface="+mn-cs"/>
              </a:rPr>
              <a:t>CHALLENGES </a:t>
            </a:r>
            <a:r>
              <a:rPr lang="en-US" b="1" dirty="0" smtClean="0">
                <a:solidFill>
                  <a:srgbClr val="000000"/>
                </a:solidFill>
                <a:latin typeface="Gill Sans MT"/>
                <a:ea typeface="+mn-ea"/>
                <a:cs typeface="+mn-cs"/>
              </a:rPr>
              <a:t>NOTED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00628"/>
            <a:ext cx="8568952" cy="5064676"/>
          </a:xfrm>
        </p:spPr>
        <p:txBody>
          <a:bodyPr/>
          <a:lstStyle/>
          <a:p>
            <a:pPr lvl="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400" b="0" dirty="0">
                <a:solidFill>
                  <a:srgbClr val="000000"/>
                </a:solidFill>
                <a:latin typeface="Gill Sans MT" panose="020B0502020104020203" pitchFamily="34" charset="0"/>
              </a:rPr>
              <a:t>The reorganization in the administrative boundaries as a result of new counties or states </a:t>
            </a:r>
            <a:r>
              <a:rPr lang="en-US" sz="2400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created has resulted </a:t>
            </a:r>
            <a:r>
              <a:rPr lang="en-US" sz="2400" b="0" dirty="0">
                <a:solidFill>
                  <a:srgbClr val="000000"/>
                </a:solidFill>
                <a:latin typeface="Gill Sans MT" panose="020B0502020104020203" pitchFamily="34" charset="0"/>
              </a:rPr>
              <a:t>to restructuring of some of the </a:t>
            </a:r>
            <a:r>
              <a:rPr lang="en-US" sz="2400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key government </a:t>
            </a:r>
            <a:r>
              <a:rPr lang="en-US" sz="2400" b="0" dirty="0">
                <a:solidFill>
                  <a:srgbClr val="000000"/>
                </a:solidFill>
                <a:latin typeface="Gill Sans MT" panose="020B0502020104020203" pitchFamily="34" charset="0"/>
              </a:rPr>
              <a:t>departments at the county government level. The use of different </a:t>
            </a:r>
            <a:r>
              <a:rPr lang="en-US" sz="2400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names (old &amp; new) </a:t>
            </a:r>
            <a:r>
              <a:rPr lang="en-US" sz="2400" b="0" dirty="0">
                <a:solidFill>
                  <a:srgbClr val="000000"/>
                </a:solidFill>
                <a:latin typeface="Gill Sans MT" panose="020B0502020104020203" pitchFamily="34" charset="0"/>
              </a:rPr>
              <a:t>used by county and national governments has created some confusion in the community over demarcation of the administrative </a:t>
            </a:r>
            <a:r>
              <a:rPr lang="en-US" sz="2400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boundaries </a:t>
            </a:r>
            <a:r>
              <a:rPr lang="en-US" sz="2400" b="0" dirty="0">
                <a:solidFill>
                  <a:srgbClr val="000000"/>
                </a:solidFill>
                <a:latin typeface="Gill Sans MT" panose="020B0502020104020203" pitchFamily="34" charset="0"/>
              </a:rPr>
              <a:t>for instance </a:t>
            </a:r>
            <a:r>
              <a:rPr lang="en-US" sz="2400" b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payam</a:t>
            </a:r>
            <a:r>
              <a:rPr lang="en-US" sz="2400" b="0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boma</a:t>
            </a:r>
            <a:r>
              <a:rPr lang="en-US" sz="2400" b="0" dirty="0">
                <a:solidFill>
                  <a:srgbClr val="000000"/>
                </a:solidFill>
                <a:latin typeface="Gill Sans MT" panose="020B0502020104020203" pitchFamily="34" charset="0"/>
              </a:rPr>
              <a:t> and county</a:t>
            </a:r>
            <a:endParaRPr lang="en-US" sz="2400" b="0" dirty="0">
              <a:latin typeface="Gill Sans MT" panose="020B0502020104020203" pitchFamily="34" charset="0"/>
              <a:cs typeface="Times New Roman"/>
            </a:endParaRPr>
          </a:p>
          <a:p>
            <a:pPr lvl="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en-US" sz="2400" b="0" dirty="0">
              <a:latin typeface="Gill Sans MT" panose="020B0502020104020203" pitchFamily="34" charset="0"/>
              <a:cs typeface="Times New Roman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latin typeface="Gill Sans MT" panose="020B0502020104020203" pitchFamily="34" charset="0"/>
                <a:ea typeface="Rockwell"/>
                <a:cs typeface="Times New Roman"/>
              </a:rPr>
              <a:t> </a:t>
            </a:r>
            <a:endParaRPr lang="en-US" sz="2400" b="0" dirty="0" smtClean="0">
              <a:latin typeface="Gill Sans MT" panose="020B0502020104020203" pitchFamily="34" charset="0"/>
              <a:ea typeface="Rockwell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latin typeface="Gill Sans MT" panose="020B0502020104020203" pitchFamily="34" charset="0"/>
                <a:ea typeface="Calibri"/>
                <a:cs typeface="Times New Roman"/>
              </a:rPr>
              <a:t>THANK YOU</a:t>
            </a:r>
            <a:endParaRPr lang="en-US" sz="2400" i="1" dirty="0">
              <a:latin typeface="Gill Sans MT" panose="020B0502020104020203" pitchFamily="34" charset="0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295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"/>
            <a:ext cx="8640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Specific Objective: 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Increased agricultural production and income of smallholder farmers in Western Bahr el Ghazal state</a:t>
            </a:r>
          </a:p>
          <a:p>
            <a:pPr>
              <a:lnSpc>
                <a:spcPct val="170000"/>
              </a:lnSpc>
              <a:buNone/>
            </a:pP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Results.</a:t>
            </a:r>
          </a:p>
          <a:p>
            <a:pPr>
              <a:lnSpc>
                <a:spcPct val="17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R1 - Increased area of land cultivated using animal traction without corresponding decrease in crop yields.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R2 - Increased promotion and adoption of appropriate agricultural practices for 1500 smallholder farmers.</a:t>
            </a:r>
          </a:p>
          <a:p>
            <a:pPr>
              <a:lnSpc>
                <a:spcPct val="17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R3 - Increased diversification of crops grown through integrated fruit trees, vegetables and cassava farming.</a:t>
            </a:r>
          </a:p>
          <a:p>
            <a:pPr>
              <a:lnSpc>
                <a:spcPct val="17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R4 - Improved post harvest handling and management &amp; increased adoption of post harvest storage facilities and marketing of surplus farm produce.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637472" cy="1296144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CASE</a:t>
            </a:r>
            <a:r>
              <a:rPr lang="en-US" dirty="0" smtClean="0"/>
              <a:t> STUDY: KONY PAJO VEGETABLE GROUP, An IDEA BORN OUT OF FARMERS’ FIELD DAY IN THE NEIGBOURING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/>
          <a:lstStyle/>
          <a:p>
            <a:r>
              <a:rPr lang="en-US" u="sng" dirty="0" smtClean="0"/>
              <a:t>Location</a:t>
            </a:r>
          </a:p>
          <a:p>
            <a:r>
              <a:rPr lang="en-US" sz="2400" dirty="0" smtClean="0"/>
              <a:t>Village: </a:t>
            </a:r>
            <a:r>
              <a:rPr lang="en-US" sz="2400" dirty="0" err="1" smtClean="0"/>
              <a:t>Akolo</a:t>
            </a:r>
            <a:endParaRPr lang="en-US" sz="2400" dirty="0" smtClean="0"/>
          </a:p>
          <a:p>
            <a:r>
              <a:rPr lang="en-US" sz="2400" dirty="0" err="1" smtClean="0"/>
              <a:t>Payam</a:t>
            </a:r>
            <a:r>
              <a:rPr lang="en-US" sz="2400" dirty="0" smtClean="0"/>
              <a:t>: </a:t>
            </a:r>
            <a:r>
              <a:rPr lang="en-US" sz="2400" dirty="0" err="1" smtClean="0"/>
              <a:t>Atido</a:t>
            </a:r>
            <a:endParaRPr lang="en-US" sz="2400" dirty="0" smtClean="0"/>
          </a:p>
          <a:p>
            <a:r>
              <a:rPr lang="en-US" sz="2400" dirty="0" smtClean="0"/>
              <a:t>County: </a:t>
            </a:r>
            <a:r>
              <a:rPr lang="en-US" sz="2400" dirty="0" err="1" smtClean="0"/>
              <a:t>Udicci</a:t>
            </a:r>
            <a:r>
              <a:rPr lang="en-US" sz="2400" dirty="0" smtClean="0"/>
              <a:t>  </a:t>
            </a:r>
          </a:p>
          <a:p>
            <a:endParaRPr lang="en-US" sz="2400" dirty="0"/>
          </a:p>
        </p:txBody>
      </p:sp>
      <p:pic>
        <p:nvPicPr>
          <p:cNvPr id="4" name="Picture 3" descr="C:\Users\dell\Desktop\Udici SHG Pics -HARD\Vegt Akolo 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64807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73397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400" b="0" dirty="0">
                <a:latin typeface="Gill Sans MT" panose="020B0502020104020203" pitchFamily="34" charset="0"/>
                <a:ea typeface="Rockwell"/>
                <a:cs typeface="Times New Roman"/>
              </a:rPr>
              <a:t>Formerly this location was not covered by EU funds interventions. However, members attended farmers field days in Mayen </a:t>
            </a:r>
            <a:r>
              <a:rPr lang="en-US" sz="2400" b="0" dirty="0" err="1">
                <a:latin typeface="Gill Sans MT" panose="020B0502020104020203" pitchFamily="34" charset="0"/>
                <a:ea typeface="Rockwell"/>
                <a:cs typeface="Times New Roman"/>
              </a:rPr>
              <a:t>Ameth</a:t>
            </a:r>
            <a:r>
              <a:rPr lang="en-US" sz="2400" b="0" dirty="0">
                <a:latin typeface="Gill Sans MT" panose="020B0502020104020203" pitchFamily="34" charset="0"/>
                <a:ea typeface="Rockwell"/>
                <a:cs typeface="Times New Roman"/>
              </a:rPr>
              <a:t> where they borrowed the idea of social </a:t>
            </a: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capital to form a </a:t>
            </a: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SHG</a:t>
            </a:r>
            <a:endParaRPr lang="en-US" sz="2400" b="0" dirty="0" smtClean="0">
              <a:latin typeface="Gill Sans MT" panose="020B0502020104020203" pitchFamily="34" charset="0"/>
              <a:ea typeface="Rockwell"/>
              <a:cs typeface="Times New Roman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As </a:t>
            </a:r>
            <a:r>
              <a:rPr lang="en-US" sz="2400" b="0" dirty="0">
                <a:latin typeface="Gill Sans MT"/>
                <a:ea typeface="Rockwell"/>
                <a:cs typeface="Times New Roman"/>
              </a:rPr>
              <a:t>a result they were motivated to form a group (</a:t>
            </a:r>
            <a:r>
              <a:rPr lang="en-US" sz="2400" b="0" dirty="0" err="1">
                <a:latin typeface="Gill Sans MT"/>
                <a:ea typeface="Rockwell"/>
                <a:cs typeface="Times New Roman"/>
              </a:rPr>
              <a:t>Kony</a:t>
            </a:r>
            <a:r>
              <a:rPr lang="en-US" sz="2400" b="0" dirty="0">
                <a:latin typeface="Gill Sans MT"/>
                <a:ea typeface="Rockwell"/>
                <a:cs typeface="Times New Roman"/>
              </a:rPr>
              <a:t> </a:t>
            </a:r>
            <a:r>
              <a:rPr lang="en-US" sz="2400" b="0" dirty="0" err="1">
                <a:latin typeface="Gill Sans MT"/>
                <a:ea typeface="Rockwell"/>
                <a:cs typeface="Times New Roman"/>
              </a:rPr>
              <a:t>pacho</a:t>
            </a:r>
            <a:r>
              <a:rPr lang="en-US" sz="2400" b="0" dirty="0">
                <a:latin typeface="Gill Sans MT"/>
                <a:ea typeface="Rockwell"/>
                <a:cs typeface="Times New Roman"/>
              </a:rPr>
              <a:t> vegetable group) which today 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consist of </a:t>
            </a:r>
            <a:r>
              <a:rPr lang="en-US" sz="2400" b="0" dirty="0">
                <a:latin typeface="Gill Sans MT"/>
                <a:ea typeface="Rockwell"/>
                <a:cs typeface="Times New Roman"/>
              </a:rPr>
              <a:t>32 members (M=5, F=27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)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One group member (</a:t>
            </a:r>
            <a:r>
              <a:rPr lang="en-US" sz="2400" b="0" dirty="0" err="1" smtClean="0">
                <a:latin typeface="Gill Sans MT"/>
                <a:ea typeface="Rockwell"/>
                <a:cs typeface="Times New Roman"/>
              </a:rPr>
              <a:t>Asunta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 </a:t>
            </a:r>
            <a:r>
              <a:rPr lang="en-US" sz="2400" b="0" dirty="0" err="1" smtClean="0">
                <a:latin typeface="Gill Sans MT"/>
                <a:ea typeface="Rockwell"/>
                <a:cs typeface="Times New Roman"/>
              </a:rPr>
              <a:t>Aduong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) approached HARD for support and were given starter kit then trained by the staffs on vegetable gardening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Mobilization for resources required was then done after visiting a proposed site (1 </a:t>
            </a:r>
            <a:r>
              <a:rPr lang="en-US" sz="2400" b="0" dirty="0" err="1" smtClean="0">
                <a:latin typeface="Gill Sans MT"/>
                <a:ea typeface="Rockwell"/>
                <a:cs typeface="Times New Roman"/>
              </a:rPr>
              <a:t>feddan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) which one member donated for the set up of the group garden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400" i="1" dirty="0" smtClean="0">
                <a:latin typeface="Gill Sans MT"/>
                <a:ea typeface="Rockwell"/>
                <a:cs typeface="Times New Roman"/>
              </a:rPr>
              <a:t>This is therefore a classical example on how technologies can out </a:t>
            </a:r>
            <a:r>
              <a:rPr lang="en-US" sz="2400" i="1" dirty="0" smtClean="0">
                <a:latin typeface="Gill Sans MT"/>
                <a:ea typeface="Rockwell"/>
                <a:cs typeface="Times New Roman"/>
              </a:rPr>
              <a:t>scale </a:t>
            </a:r>
            <a:r>
              <a:rPr lang="en-US" sz="2400" i="1" dirty="0" smtClean="0">
                <a:latin typeface="Gill Sans MT"/>
                <a:ea typeface="Rockwell"/>
                <a:cs typeface="Times New Roman"/>
              </a:rPr>
              <a:t>spread to neighboring locations once benefits are realized elsewhere.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</a:pPr>
            <a:endParaRPr lang="en-US" sz="1400" i="1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buFont typeface="Wingdings"/>
              <a:buChar char=""/>
            </a:pPr>
            <a:endParaRPr lang="en-US" sz="2400" b="0" dirty="0">
              <a:latin typeface="Gill Sans MT" panose="020B0502020104020203" pitchFamily="34" charset="0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00882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11256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dirty="0" smtClean="0">
                <a:latin typeface="Gill Sans MT" panose="020B0502020104020203" pitchFamily="34" charset="0"/>
              </a:rPr>
              <a:t>Negative coping mechanisms were rampant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ill Sans MT" panose="020B0502020104020203" pitchFamily="34" charset="0"/>
              </a:rPr>
              <a:t>Theft of food/HH items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buSzPts val="1100"/>
              <a:buFont typeface="Symbol"/>
              <a:buChar char=""/>
            </a:pPr>
            <a:r>
              <a:rPr lang="en-US" sz="2400" b="0" dirty="0">
                <a:latin typeface="Gill Sans MT"/>
                <a:ea typeface="Rockwell"/>
                <a:cs typeface="Times New Roman"/>
              </a:rPr>
              <a:t>Charcoal burning</a:t>
            </a:r>
            <a:endParaRPr lang="en-US" sz="1400" b="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buSzPts val="1100"/>
              <a:buFont typeface="Symbol"/>
              <a:buChar char=""/>
            </a:pPr>
            <a:r>
              <a:rPr lang="en-US" sz="2400" b="0" dirty="0">
                <a:latin typeface="Gill Sans MT"/>
                <a:ea typeface="Rockwell"/>
                <a:cs typeface="Times New Roman"/>
              </a:rPr>
              <a:t>Sale of wood for 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income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SzPts val="1100"/>
            </a:pPr>
            <a:r>
              <a:rPr lang="en-US" sz="2400" b="0" dirty="0" smtClean="0">
                <a:latin typeface="Gill Sans MT"/>
                <a:ea typeface="Calibri"/>
                <a:cs typeface="Times New Roman"/>
              </a:rPr>
              <a:t>Some of those undermined environmental sustainability &amp; social cohesion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SzPts val="1100"/>
            </a:pPr>
            <a:endParaRPr lang="en-US" sz="1400" b="0" dirty="0">
              <a:latin typeface="Calibri"/>
              <a:ea typeface="Calibri"/>
              <a:cs typeface="Times New Roman"/>
            </a:endParaRPr>
          </a:p>
          <a:p>
            <a:r>
              <a:rPr lang="en-US" sz="2400" u="sng" dirty="0" smtClean="0">
                <a:latin typeface="Gill Sans MT"/>
                <a:ea typeface="Rockwell"/>
                <a:cs typeface="Times New Roman"/>
              </a:rPr>
              <a:t>Current Situation </a:t>
            </a:r>
            <a:r>
              <a:rPr lang="en-US" sz="2400" u="sng" dirty="0">
                <a:latin typeface="Gill Sans MT"/>
                <a:ea typeface="Rockwell"/>
                <a:cs typeface="Times New Roman"/>
              </a:rPr>
              <a:t>after getting training </a:t>
            </a:r>
            <a:r>
              <a:rPr lang="en-US" sz="2400" u="sng" dirty="0" smtClean="0">
                <a:latin typeface="Gill Sans MT"/>
                <a:ea typeface="Rockwell"/>
                <a:cs typeface="Times New Roman"/>
              </a:rPr>
              <a:t> &amp; support in January 2018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MT"/>
                <a:ea typeface="Rockwell"/>
                <a:cs typeface="Times New Roman"/>
              </a:rPr>
              <a:t>Acquired starter kits 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from HARD and </a:t>
            </a:r>
            <a:r>
              <a:rPr lang="en-US" sz="2400" b="0" dirty="0">
                <a:latin typeface="Gill Sans MT"/>
                <a:ea typeface="Rockwell"/>
                <a:cs typeface="Times New Roman"/>
              </a:rPr>
              <a:t>fenced 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off 1 </a:t>
            </a:r>
            <a:r>
              <a:rPr lang="en-US" sz="2400" b="0" dirty="0" err="1" smtClean="0">
                <a:latin typeface="Gill Sans MT"/>
                <a:ea typeface="Rockwell"/>
                <a:cs typeface="Times New Roman"/>
              </a:rPr>
              <a:t>feddan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 of land</a:t>
            </a:r>
            <a:endParaRPr lang="en-US" sz="1400" b="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MT"/>
                <a:ea typeface="Rockwell"/>
                <a:cs typeface="Times New Roman"/>
              </a:rPr>
              <a:t>Excavated 2 shallow wells</a:t>
            </a:r>
            <a:endParaRPr lang="en-US" sz="1400" b="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MT"/>
                <a:ea typeface="Rockwell"/>
                <a:cs typeface="Times New Roman"/>
              </a:rPr>
              <a:t>Planted vegetables (</a:t>
            </a:r>
            <a:r>
              <a:rPr lang="en-US" sz="2400" b="0" dirty="0" err="1">
                <a:latin typeface="Gill Sans MT"/>
                <a:ea typeface="Rockwell"/>
                <a:cs typeface="Times New Roman"/>
              </a:rPr>
              <a:t>riggilla</a:t>
            </a:r>
            <a:r>
              <a:rPr lang="en-US" sz="2400" b="0" dirty="0">
                <a:latin typeface="Gill Sans MT"/>
                <a:ea typeface="Rockwell"/>
                <a:cs typeface="Times New Roman"/>
              </a:rPr>
              <a:t>, </a:t>
            </a:r>
            <a:r>
              <a:rPr lang="en-US" sz="2400" b="0" dirty="0" err="1">
                <a:latin typeface="Gill Sans MT"/>
                <a:ea typeface="Rockwell"/>
                <a:cs typeface="Times New Roman"/>
              </a:rPr>
              <a:t>ghirghir</a:t>
            </a:r>
            <a:r>
              <a:rPr lang="en-US" sz="2400" b="0" dirty="0">
                <a:latin typeface="Gill Sans MT"/>
                <a:ea typeface="Rockwell"/>
                <a:cs typeface="Times New Roman"/>
              </a:rPr>
              <a:t>, tomato, kales)</a:t>
            </a:r>
            <a:endParaRPr lang="en-US" sz="1400" b="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MT"/>
                <a:ea typeface="Rockwell"/>
                <a:cs typeface="Times New Roman"/>
              </a:rPr>
              <a:t>Formed VSLA and have 5000 SSP </a:t>
            </a:r>
            <a:r>
              <a:rPr lang="en-US" sz="2400" b="0" dirty="0" smtClean="0">
                <a:latin typeface="Gill Sans MT"/>
                <a:ea typeface="Rockwell"/>
                <a:cs typeface="Times New Roman"/>
              </a:rPr>
              <a:t>saved within one month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Income </a:t>
            </a:r>
            <a:r>
              <a:rPr lang="en-US" sz="2600" b="0" dirty="0">
                <a:latin typeface="Gill Sans MT" panose="020B0502020104020203" pitchFamily="34" charset="0"/>
                <a:ea typeface="Rockwell"/>
                <a:cs typeface="Times New Roman"/>
              </a:rPr>
              <a:t>generated from sales </a:t>
            </a:r>
            <a:r>
              <a:rPr lang="en-US" sz="26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of vegetable total </a:t>
            </a:r>
            <a:r>
              <a:rPr lang="en-US" sz="2600" b="0" dirty="0">
                <a:latin typeface="Gill Sans MT" panose="020B0502020104020203" pitchFamily="34" charset="0"/>
                <a:ea typeface="Rockwell"/>
                <a:cs typeface="Times New Roman"/>
              </a:rPr>
              <a:t>to 49365 </a:t>
            </a:r>
            <a:r>
              <a:rPr lang="en-US" sz="26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SSP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Records </a:t>
            </a:r>
            <a:r>
              <a:rPr lang="en-US" sz="2600" b="0" dirty="0">
                <a:latin typeface="Gill Sans MT" panose="020B0502020104020203" pitchFamily="34" charset="0"/>
                <a:ea typeface="Rockwell"/>
                <a:cs typeface="Times New Roman"/>
              </a:rPr>
              <a:t>(book) well kept by the group and available for </a:t>
            </a:r>
            <a:r>
              <a:rPr lang="en-US" sz="26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reference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dirty="0" err="1" smtClean="0">
                <a:latin typeface="Gill Sans MT" panose="020B0502020104020203" pitchFamily="34" charset="0"/>
                <a:ea typeface="Rockwell"/>
                <a:cs typeface="Times New Roman"/>
              </a:rPr>
              <a:t>Neighbours</a:t>
            </a:r>
            <a:r>
              <a:rPr lang="en-US" sz="26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 </a:t>
            </a:r>
            <a:r>
              <a:rPr lang="en-US" sz="2600" b="0" dirty="0">
                <a:latin typeface="Gill Sans MT" panose="020B0502020104020203" pitchFamily="34" charset="0"/>
                <a:ea typeface="Rockwell"/>
                <a:cs typeface="Times New Roman"/>
              </a:rPr>
              <a:t>buy vegetables locally for home </a:t>
            </a:r>
            <a:r>
              <a:rPr lang="en-US" sz="26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consumption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Gill Sans MT" panose="020B0502020104020203" pitchFamily="34" charset="0"/>
                <a:ea typeface="Calibri"/>
                <a:cs typeface="Times New Roman"/>
              </a:rPr>
              <a:t>Surplus sold in the local and </a:t>
            </a:r>
            <a:r>
              <a:rPr lang="en-US" sz="2600" b="0" dirty="0" err="1" smtClean="0">
                <a:latin typeface="Gill Sans MT" panose="020B0502020104020203" pitchFamily="34" charset="0"/>
                <a:ea typeface="Calibri"/>
                <a:cs typeface="Times New Roman"/>
              </a:rPr>
              <a:t>Wau</a:t>
            </a:r>
            <a:r>
              <a:rPr lang="en-US" sz="2600" b="0" dirty="0" smtClean="0">
                <a:latin typeface="Gill Sans MT" panose="020B0502020104020203" pitchFamily="34" charset="0"/>
                <a:ea typeface="Calibri"/>
                <a:cs typeface="Times New Roman"/>
              </a:rPr>
              <a:t> </a:t>
            </a:r>
            <a:r>
              <a:rPr lang="en-US" sz="2600" b="0" dirty="0" err="1" smtClean="0">
                <a:latin typeface="Gill Sans MT" panose="020B0502020104020203" pitchFamily="34" charset="0"/>
                <a:ea typeface="Calibri"/>
                <a:cs typeface="Times New Roman"/>
              </a:rPr>
              <a:t>suk</a:t>
            </a:r>
            <a:r>
              <a:rPr lang="en-US" sz="2600" b="0" dirty="0" smtClean="0">
                <a:latin typeface="Gill Sans MT" panose="020B0502020104020203" pitchFamily="34" charset="0"/>
                <a:ea typeface="Calibri"/>
                <a:cs typeface="Times New Roman"/>
              </a:rPr>
              <a:t> </a:t>
            </a:r>
            <a:r>
              <a:rPr lang="en-US" sz="2600" b="0" dirty="0" err="1" smtClean="0">
                <a:latin typeface="Gill Sans MT" panose="020B0502020104020203" pitchFamily="34" charset="0"/>
                <a:ea typeface="Calibri"/>
                <a:cs typeface="Times New Roman"/>
              </a:rPr>
              <a:t>jow</a:t>
            </a:r>
            <a:r>
              <a:rPr lang="en-US" sz="2600" b="0" dirty="0" smtClean="0">
                <a:latin typeface="Gill Sans MT" panose="020B0502020104020203" pitchFamily="34" charset="0"/>
                <a:ea typeface="Calibri"/>
                <a:cs typeface="Times New Roman"/>
              </a:rPr>
              <a:t> market</a:t>
            </a:r>
            <a:endParaRPr lang="en-US" sz="2600" b="0" dirty="0">
              <a:latin typeface="Gill Sans MT" panose="020B0502020104020203" pitchFamily="34" charset="0"/>
              <a:ea typeface="Calibri"/>
              <a:cs typeface="Times New Roman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b="0" dirty="0">
              <a:effectLst/>
              <a:latin typeface="Gill Sans MT" panose="020B0502020104020203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1110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76356" cy="936104"/>
          </a:xfrm>
        </p:spPr>
        <p:txBody>
          <a:bodyPr/>
          <a:lstStyle/>
          <a:p>
            <a:r>
              <a:rPr lang="en-US" dirty="0" smtClean="0"/>
              <a:t>Photos Depicting CURRENT ACTIVITIES GOING ON IN The GARDEN</a:t>
            </a:r>
            <a:endParaRPr lang="en-US" dirty="0"/>
          </a:p>
        </p:txBody>
      </p:sp>
      <p:pic>
        <p:nvPicPr>
          <p:cNvPr id="5" name="Content Placeholder 4" descr="C:\Users\user\Desktop\Akolo Garden Photos\IMG_032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64400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5949280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ROUTINE WATERING OF VEGETABLES BY GROUP MEMBER</a:t>
            </a:r>
            <a:endParaRPr lang="en-US" dirty="0"/>
          </a:p>
        </p:txBody>
      </p:sp>
      <p:pic>
        <p:nvPicPr>
          <p:cNvPr id="7" name="Content Placeholder 6" descr="C:\Users\user\Desktop\Akolo Garden Photos\IMG_034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24744"/>
            <a:ext cx="433590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16016" y="59492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MEMBER PREPARING HER PORTION IN THE GARDEN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390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PhotoS</a:t>
            </a:r>
            <a:r>
              <a:rPr lang="en-US" dirty="0" smtClean="0"/>
              <a:t> </a:t>
            </a:r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4" name="Picture 3" descr="C:\Users\user\Desktop\Akolo Garden Photos\IMG_032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475252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Desktop\Akolo Garden Photos\IMG_03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0216" y="1162553"/>
            <a:ext cx="4468103" cy="41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5805264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IRRIGATION /PUMPING MECHANISM APPLIED BY THE GROUP TO LIFT WATER FROM SHALLOW  WELL AND IRRIGATE VEGETABLES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99450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PhOTOS</a:t>
            </a:r>
            <a:r>
              <a:rPr lang="en-US" dirty="0" smtClean="0"/>
              <a:t> CONTD…</a:t>
            </a:r>
            <a:endParaRPr lang="en-US" dirty="0"/>
          </a:p>
        </p:txBody>
      </p:sp>
      <p:pic>
        <p:nvPicPr>
          <p:cNvPr id="3" name="Picture 2" descr="C:\Users\user\Desktop\Akolo Garden Photos\IMG_036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89654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user\Desktop\Akolo Garden Photos\IMG_036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4139952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7504" y="630932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SELECTION AND PACKAGING OF HARVESTED </a:t>
            </a:r>
            <a:r>
              <a:rPr lang="en-US" dirty="0"/>
              <a:t>R</a:t>
            </a:r>
            <a:r>
              <a:rPr lang="en-US" dirty="0" smtClean="0"/>
              <a:t>IGGILLA FOR MARKET (1 Bundle = 20 SSP)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37096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RECITED BY THE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896544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MT" panose="020B0502020104020203" pitchFamily="34" charset="0"/>
                <a:ea typeface="Rockwell"/>
                <a:cs typeface="Times New Roman"/>
              </a:rPr>
              <a:t>Households’ incomes and asset building for members (HHs &amp; community </a:t>
            </a: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resiliency) has been enhanced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There </a:t>
            </a:r>
            <a:r>
              <a:rPr lang="en-US" sz="2400" b="0" dirty="0">
                <a:latin typeface="Gill Sans MT" panose="020B0502020104020203" pitchFamily="34" charset="0"/>
                <a:ea typeface="Rockwell"/>
                <a:cs typeface="Times New Roman"/>
              </a:rPr>
              <a:t>is preservation / conservation of trees which is likely to restore environment in future (environmental </a:t>
            </a: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sustainability)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Members </a:t>
            </a:r>
            <a:r>
              <a:rPr lang="en-US" sz="2400" b="0" dirty="0">
                <a:latin typeface="Gill Sans MT" panose="020B0502020104020203" pitchFamily="34" charset="0"/>
                <a:ea typeface="Rockwell"/>
                <a:cs typeface="Times New Roman"/>
              </a:rPr>
              <a:t>meeting to do farm work together and contribution during VSLA meetings is a social capital that is building institutional </a:t>
            </a: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sustainability through social cohesion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Income </a:t>
            </a:r>
            <a:r>
              <a:rPr lang="en-US" sz="2400" b="0" dirty="0">
                <a:latin typeface="Gill Sans MT" panose="020B0502020104020203" pitchFamily="34" charset="0"/>
                <a:ea typeface="Rockwell"/>
                <a:cs typeface="Times New Roman"/>
              </a:rPr>
              <a:t>used to buy other food </a:t>
            </a:r>
            <a:r>
              <a:rPr lang="en-US" sz="2400" b="0" dirty="0" smtClean="0">
                <a:latin typeface="Gill Sans MT" panose="020B0502020104020203" pitchFamily="34" charset="0"/>
                <a:ea typeface="Rockwell"/>
                <a:cs typeface="Times New Roman"/>
              </a:rPr>
              <a:t>items, medicine and scholastic materials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latin typeface="Gill Sans MT" panose="020B0502020104020203" pitchFamily="34" charset="0"/>
              <a:ea typeface="Calibri"/>
              <a:cs typeface="Times New Roman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Gill Sans MT" panose="020B0502020104020203" pitchFamily="34" charset="0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4631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402</TotalTime>
  <Words>789</Words>
  <Application>Microsoft Office PowerPoint</Application>
  <PresentationFormat>On-screen Show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                                                            European Union / South Sudan                                                                             Cooperation </vt:lpstr>
      <vt:lpstr>Slide 2</vt:lpstr>
      <vt:lpstr>CASE STUDY: KONY PAJO VEGETABLE GROUP, An IDEA BORN OUT OF FARMERS’ FIELD DAY IN THE NEIGBOURING LOCATION</vt:lpstr>
      <vt:lpstr>INTRODUCTION</vt:lpstr>
      <vt:lpstr>SITUATION BEFORE</vt:lpstr>
      <vt:lpstr>Photos Depicting CURRENT ACTIVITIES GOING ON IN The GARDEN</vt:lpstr>
      <vt:lpstr>PhotoS CoNTD….</vt:lpstr>
      <vt:lpstr>PhOTOS CONTD…</vt:lpstr>
      <vt:lpstr>BENEFITS RECITED BY THE GROUP</vt:lpstr>
      <vt:lpstr>KEY LESSONS  LEARNT</vt:lpstr>
      <vt:lpstr>CHALLENGES NOTED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FIELD UPDATES- DRYDEV KANYANGI</dc:title>
  <dc:creator>Joel Maina</dc:creator>
  <cp:lastModifiedBy>AYG2</cp:lastModifiedBy>
  <cp:revision>37</cp:revision>
  <dcterms:created xsi:type="dcterms:W3CDTF">2015-07-05T09:37:30Z</dcterms:created>
  <dcterms:modified xsi:type="dcterms:W3CDTF">2018-03-20T17:15:36Z</dcterms:modified>
</cp:coreProperties>
</file>