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3" r:id="rId3"/>
  </p:sldMasterIdLst>
  <p:notesMasterIdLst>
    <p:notesMasterId r:id="rId13"/>
  </p:notesMasterIdLst>
  <p:sldIdLst>
    <p:sldId id="420" r:id="rId4"/>
    <p:sldId id="443" r:id="rId5"/>
    <p:sldId id="269" r:id="rId6"/>
    <p:sldId id="442" r:id="rId7"/>
    <p:sldId id="441" r:id="rId8"/>
    <p:sldId id="271" r:id="rId9"/>
    <p:sldId id="444" r:id="rId10"/>
    <p:sldId id="440" r:id="rId11"/>
    <p:sldId id="39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488" autoAdjust="0"/>
  </p:normalViewPr>
  <p:slideViewPr>
    <p:cSldViewPr snapToGrid="0" snapToObjects="1">
      <p:cViewPr>
        <p:scale>
          <a:sx n="100" d="100"/>
          <a:sy n="100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-1768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Use</a:t>
            </a:r>
            <a:r>
              <a:rPr lang="en-US" baseline="0"/>
              <a:t> of income from egg sales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Sheet3!$B$6:$B$10</c:f>
              <c:strCache>
                <c:ptCount val="5"/>
                <c:pt idx="0">
                  <c:v>tuition</c:v>
                </c:pt>
                <c:pt idx="1">
                  <c:v>food </c:v>
                </c:pt>
                <c:pt idx="2">
                  <c:v>ASCA contribution</c:v>
                </c:pt>
                <c:pt idx="3">
                  <c:v>healthcare</c:v>
                </c:pt>
                <c:pt idx="4">
                  <c:v>construction</c:v>
                </c:pt>
              </c:strCache>
            </c:strRef>
          </c:cat>
          <c:val>
            <c:numRef>
              <c:f>Sheet3!$C$6:$C$10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2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Cause</a:t>
            </a:r>
            <a:r>
              <a:rPr lang="en-US" baseline="0"/>
              <a:t> of chicken loss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Sheet2!$B$38:$B$42</c:f>
              <c:strCache>
                <c:ptCount val="5"/>
                <c:pt idx="0">
                  <c:v>cat</c:v>
                </c:pt>
                <c:pt idx="1">
                  <c:v>snake</c:v>
                </c:pt>
                <c:pt idx="2">
                  <c:v>bird</c:v>
                </c:pt>
                <c:pt idx="3">
                  <c:v>disease</c:v>
                </c:pt>
                <c:pt idx="4">
                  <c:v>stolen</c:v>
                </c:pt>
              </c:strCache>
            </c:strRef>
          </c:cat>
          <c:val>
            <c:numRef>
              <c:f>Sheet2!$C$38:$C$42</c:f>
              <c:numCache>
                <c:formatCode>General</c:formatCode>
                <c:ptCount val="5"/>
                <c:pt idx="0">
                  <c:v>35</c:v>
                </c:pt>
                <c:pt idx="1">
                  <c:v>22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DD290-EDDA-6148-A206-81A70DB6C7F7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158F4-CAA0-1940-8B02-E9ED16AF81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5400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3197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391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391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465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4655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3918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158F4-CAA0-1940-8B02-E9ED16AF81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305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770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573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1417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74"/>
          <p:cNvSpPr>
            <a:spLocks noEditPoints="1"/>
          </p:cNvSpPr>
          <p:nvPr userDrawn="1"/>
        </p:nvSpPr>
        <p:spPr bwMode="auto">
          <a:xfrm>
            <a:off x="4763" y="1924050"/>
            <a:ext cx="3871913" cy="3019425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365" y="317"/>
              </a:cxn>
              <a:cxn ang="0">
                <a:pos x="407" y="158"/>
              </a:cxn>
              <a:cxn ang="0">
                <a:pos x="403" y="0"/>
              </a:cxn>
              <a:cxn ang="0">
                <a:pos x="0" y="0"/>
              </a:cxn>
              <a:cxn ang="0">
                <a:pos x="0" y="317"/>
              </a:cxn>
              <a:cxn ang="0">
                <a:pos x="407" y="177"/>
              </a:cxn>
              <a:cxn ang="0">
                <a:pos x="407" y="157"/>
              </a:cxn>
              <a:cxn ang="0">
                <a:pos x="407" y="158"/>
              </a:cxn>
              <a:cxn ang="0">
                <a:pos x="407" y="177"/>
              </a:cxn>
            </a:cxnLst>
            <a:rect l="0" t="0" r="r" b="b"/>
            <a:pathLst>
              <a:path w="407" h="317">
                <a:moveTo>
                  <a:pt x="0" y="317"/>
                </a:moveTo>
                <a:lnTo>
                  <a:pt x="365" y="317"/>
                </a:lnTo>
                <a:lnTo>
                  <a:pt x="407" y="158"/>
                </a:lnTo>
                <a:lnTo>
                  <a:pt x="403" y="0"/>
                </a:lnTo>
                <a:lnTo>
                  <a:pt x="0" y="0"/>
                </a:lnTo>
                <a:lnTo>
                  <a:pt x="0" y="317"/>
                </a:lnTo>
                <a:close/>
                <a:moveTo>
                  <a:pt x="407" y="177"/>
                </a:moveTo>
                <a:lnTo>
                  <a:pt x="407" y="157"/>
                </a:lnTo>
                <a:lnTo>
                  <a:pt x="407" y="158"/>
                </a:lnTo>
                <a:lnTo>
                  <a:pt x="407" y="177"/>
                </a:lnTo>
                <a:close/>
              </a:path>
            </a:pathLst>
          </a:custGeom>
          <a:solidFill>
            <a:srgbClr val="57646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763" y="1924050"/>
            <a:ext cx="3871913" cy="3019425"/>
          </a:xfrm>
          <a:prstGeom prst="rect">
            <a:avLst/>
          </a:prstGeom>
          <a:solidFill>
            <a:srgbClr val="565A5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2973388" y="0"/>
            <a:ext cx="1808163" cy="6858000"/>
          </a:xfrm>
          <a:custGeom>
            <a:avLst/>
            <a:gdLst/>
            <a:ahLst/>
            <a:cxnLst>
              <a:cxn ang="0">
                <a:pos x="85" y="0"/>
              </a:cxn>
              <a:cxn ang="0">
                <a:pos x="95" y="360"/>
              </a:cxn>
              <a:cxn ang="0">
                <a:pos x="0" y="720"/>
              </a:cxn>
              <a:cxn ang="0">
                <a:pos x="104" y="720"/>
              </a:cxn>
              <a:cxn ang="0">
                <a:pos x="95" y="360"/>
              </a:cxn>
              <a:cxn ang="0">
                <a:pos x="190" y="0"/>
              </a:cxn>
              <a:cxn ang="0">
                <a:pos x="85" y="0"/>
              </a:cxn>
            </a:cxnLst>
            <a:rect l="0" t="0" r="r" b="b"/>
            <a:pathLst>
              <a:path w="190" h="720">
                <a:moveTo>
                  <a:pt x="85" y="0"/>
                </a:moveTo>
                <a:lnTo>
                  <a:pt x="95" y="360"/>
                </a:lnTo>
                <a:lnTo>
                  <a:pt x="0" y="720"/>
                </a:lnTo>
                <a:lnTo>
                  <a:pt x="104" y="720"/>
                </a:lnTo>
                <a:lnTo>
                  <a:pt x="95" y="360"/>
                </a:lnTo>
                <a:lnTo>
                  <a:pt x="190" y="0"/>
                </a:lnTo>
                <a:lnTo>
                  <a:pt x="8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40" name="Line 39"/>
          <p:cNvSpPr>
            <a:spLocks noChangeShapeType="1"/>
          </p:cNvSpPr>
          <p:nvPr userDrawn="1"/>
        </p:nvSpPr>
        <p:spPr bwMode="auto">
          <a:xfrm flipV="1">
            <a:off x="3876676" y="0"/>
            <a:ext cx="904875" cy="3429000"/>
          </a:xfrm>
          <a:prstGeom prst="line">
            <a:avLst/>
          </a:prstGeom>
          <a:noFill/>
          <a:ln w="9525">
            <a:solidFill>
              <a:srgbClr val="988F8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2973388" y="3429000"/>
            <a:ext cx="903288" cy="3429000"/>
          </a:xfrm>
          <a:prstGeom prst="line">
            <a:avLst/>
          </a:prstGeom>
          <a:noFill/>
          <a:ln w="9525">
            <a:solidFill>
              <a:srgbClr val="988F8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5720" y="2143116"/>
            <a:ext cx="3143272" cy="2643206"/>
          </a:xfrm>
        </p:spPr>
        <p:txBody>
          <a:bodyPr>
            <a:normAutofit/>
          </a:bodyPr>
          <a:lstStyle>
            <a:lvl1pPr algn="l">
              <a:defRPr sz="2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1" name="Freeform 72"/>
          <p:cNvSpPr>
            <a:spLocks/>
          </p:cNvSpPr>
          <p:nvPr userDrawn="1"/>
        </p:nvSpPr>
        <p:spPr bwMode="auto">
          <a:xfrm>
            <a:off x="6122988" y="1924050"/>
            <a:ext cx="3016250" cy="3019425"/>
          </a:xfrm>
          <a:custGeom>
            <a:avLst/>
            <a:gdLst/>
            <a:ahLst/>
            <a:cxnLst>
              <a:cxn ang="0">
                <a:pos x="55" y="317"/>
              </a:cxn>
              <a:cxn ang="0">
                <a:pos x="317" y="317"/>
              </a:cxn>
              <a:cxn ang="0">
                <a:pos x="317" y="0"/>
              </a:cxn>
              <a:cxn ang="0">
                <a:pos x="0" y="0"/>
              </a:cxn>
              <a:cxn ang="0">
                <a:pos x="0" y="0"/>
              </a:cxn>
              <a:cxn ang="0">
                <a:pos x="140" y="0"/>
              </a:cxn>
              <a:cxn ang="0">
                <a:pos x="55" y="317"/>
              </a:cxn>
            </a:cxnLst>
            <a:rect l="0" t="0" r="r" b="b"/>
            <a:pathLst>
              <a:path w="317" h="317">
                <a:moveTo>
                  <a:pt x="55" y="317"/>
                </a:moveTo>
                <a:lnTo>
                  <a:pt x="317" y="317"/>
                </a:lnTo>
                <a:lnTo>
                  <a:pt x="317" y="0"/>
                </a:lnTo>
                <a:lnTo>
                  <a:pt x="0" y="0"/>
                </a:lnTo>
                <a:lnTo>
                  <a:pt x="0" y="0"/>
                </a:lnTo>
                <a:lnTo>
                  <a:pt x="140" y="0"/>
                </a:lnTo>
                <a:lnTo>
                  <a:pt x="55" y="317"/>
                </a:lnTo>
                <a:close/>
              </a:path>
            </a:pathLst>
          </a:custGeom>
          <a:solidFill>
            <a:srgbClr val="D6D1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52" name="Freeform 75"/>
          <p:cNvSpPr>
            <a:spLocks/>
          </p:cNvSpPr>
          <p:nvPr userDrawn="1"/>
        </p:nvSpPr>
        <p:spPr bwMode="auto">
          <a:xfrm>
            <a:off x="3876676" y="1924050"/>
            <a:ext cx="3578225" cy="3019425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0" y="177"/>
              </a:cxn>
              <a:cxn ang="0">
                <a:pos x="4" y="317"/>
              </a:cxn>
              <a:cxn ang="0">
                <a:pos x="291" y="317"/>
              </a:cxn>
              <a:cxn ang="0">
                <a:pos x="376" y="0"/>
              </a:cxn>
              <a:cxn ang="0">
                <a:pos x="42" y="0"/>
              </a:cxn>
              <a:cxn ang="0">
                <a:pos x="0" y="157"/>
              </a:cxn>
            </a:cxnLst>
            <a:rect l="0" t="0" r="r" b="b"/>
            <a:pathLst>
              <a:path w="376" h="317">
                <a:moveTo>
                  <a:pt x="0" y="157"/>
                </a:moveTo>
                <a:lnTo>
                  <a:pt x="0" y="177"/>
                </a:lnTo>
                <a:lnTo>
                  <a:pt x="4" y="317"/>
                </a:lnTo>
                <a:lnTo>
                  <a:pt x="291" y="317"/>
                </a:lnTo>
                <a:lnTo>
                  <a:pt x="376" y="0"/>
                </a:lnTo>
                <a:lnTo>
                  <a:pt x="42" y="0"/>
                </a:lnTo>
                <a:lnTo>
                  <a:pt x="0" y="157"/>
                </a:ln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 dirty="0"/>
          </a:p>
        </p:txBody>
      </p:sp>
      <p:sp>
        <p:nvSpPr>
          <p:cNvPr id="20" name="Text Box 3"/>
          <p:cNvSpPr txBox="1">
            <a:spLocks noChangeArrowheads="1"/>
          </p:cNvSpPr>
          <p:nvPr userDrawn="1"/>
        </p:nvSpPr>
        <p:spPr bwMode="auto">
          <a:xfrm>
            <a:off x="475875" y="6490261"/>
            <a:ext cx="1244600" cy="33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</a:pPr>
            <a:r>
              <a:rPr lang="en-GB" sz="800" kern="0" dirty="0" smtClean="0">
                <a:solidFill>
                  <a:prstClr val="black"/>
                </a:solidFill>
                <a:latin typeface="Helvetica" charset="0"/>
                <a:cs typeface="Arial" pitchFamily="34" charset="0"/>
              </a:rPr>
              <a:t>Funded </a:t>
            </a:r>
            <a:r>
              <a:rPr lang="en-GB" sz="800" kern="0" dirty="0">
                <a:solidFill>
                  <a:prstClr val="black"/>
                </a:solidFill>
                <a:latin typeface="Helvetica" charset="0"/>
                <a:cs typeface="Arial" pitchFamily="34" charset="0"/>
              </a:rPr>
              <a:t>by</a:t>
            </a:r>
          </a:p>
          <a:p>
            <a:pPr algn="ctr" defTabSz="914400" fontAlgn="base">
              <a:spcBef>
                <a:spcPct val="0"/>
              </a:spcBef>
            </a:pPr>
            <a:r>
              <a:rPr lang="en-GB" sz="800" kern="0" dirty="0">
                <a:solidFill>
                  <a:prstClr val="black"/>
                </a:solidFill>
                <a:latin typeface="Helvetica" charset="0"/>
                <a:cs typeface="Arial" pitchFamily="34" charset="0"/>
              </a:rPr>
              <a:t>The European Union</a:t>
            </a:r>
            <a:endParaRPr lang="en-US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74"/>
          <p:cNvSpPr>
            <a:spLocks noEditPoints="1"/>
          </p:cNvSpPr>
          <p:nvPr userDrawn="1"/>
        </p:nvSpPr>
        <p:spPr bwMode="auto">
          <a:xfrm>
            <a:off x="4763" y="1924050"/>
            <a:ext cx="3871913" cy="3019425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365" y="317"/>
              </a:cxn>
              <a:cxn ang="0">
                <a:pos x="407" y="158"/>
              </a:cxn>
              <a:cxn ang="0">
                <a:pos x="403" y="0"/>
              </a:cxn>
              <a:cxn ang="0">
                <a:pos x="0" y="0"/>
              </a:cxn>
              <a:cxn ang="0">
                <a:pos x="0" y="317"/>
              </a:cxn>
              <a:cxn ang="0">
                <a:pos x="407" y="177"/>
              </a:cxn>
              <a:cxn ang="0">
                <a:pos x="407" y="157"/>
              </a:cxn>
              <a:cxn ang="0">
                <a:pos x="407" y="158"/>
              </a:cxn>
              <a:cxn ang="0">
                <a:pos x="407" y="177"/>
              </a:cxn>
            </a:cxnLst>
            <a:rect l="0" t="0" r="r" b="b"/>
            <a:pathLst>
              <a:path w="407" h="317">
                <a:moveTo>
                  <a:pt x="0" y="317"/>
                </a:moveTo>
                <a:lnTo>
                  <a:pt x="365" y="317"/>
                </a:lnTo>
                <a:lnTo>
                  <a:pt x="407" y="158"/>
                </a:lnTo>
                <a:lnTo>
                  <a:pt x="403" y="0"/>
                </a:lnTo>
                <a:lnTo>
                  <a:pt x="0" y="0"/>
                </a:lnTo>
                <a:lnTo>
                  <a:pt x="0" y="317"/>
                </a:lnTo>
                <a:close/>
                <a:moveTo>
                  <a:pt x="407" y="177"/>
                </a:moveTo>
                <a:lnTo>
                  <a:pt x="407" y="157"/>
                </a:lnTo>
                <a:lnTo>
                  <a:pt x="407" y="158"/>
                </a:lnTo>
                <a:lnTo>
                  <a:pt x="407" y="177"/>
                </a:lnTo>
                <a:close/>
              </a:path>
            </a:pathLst>
          </a:custGeom>
          <a:solidFill>
            <a:srgbClr val="57646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4763" y="1924050"/>
            <a:ext cx="3871913" cy="3019425"/>
          </a:xfrm>
          <a:prstGeom prst="rect">
            <a:avLst/>
          </a:prstGeom>
          <a:solidFill>
            <a:srgbClr val="565A5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2"/>
          <p:cNvSpPr>
            <a:spLocks/>
          </p:cNvSpPr>
          <p:nvPr/>
        </p:nvSpPr>
        <p:spPr bwMode="auto">
          <a:xfrm>
            <a:off x="2973388" y="0"/>
            <a:ext cx="1808163" cy="6858000"/>
          </a:xfrm>
          <a:custGeom>
            <a:avLst/>
            <a:gdLst/>
            <a:ahLst/>
            <a:cxnLst>
              <a:cxn ang="0">
                <a:pos x="85" y="0"/>
              </a:cxn>
              <a:cxn ang="0">
                <a:pos x="95" y="360"/>
              </a:cxn>
              <a:cxn ang="0">
                <a:pos x="0" y="720"/>
              </a:cxn>
              <a:cxn ang="0">
                <a:pos x="104" y="720"/>
              </a:cxn>
              <a:cxn ang="0">
                <a:pos x="95" y="360"/>
              </a:cxn>
              <a:cxn ang="0">
                <a:pos x="190" y="0"/>
              </a:cxn>
              <a:cxn ang="0">
                <a:pos x="85" y="0"/>
              </a:cxn>
            </a:cxnLst>
            <a:rect l="0" t="0" r="r" b="b"/>
            <a:pathLst>
              <a:path w="190" h="720">
                <a:moveTo>
                  <a:pt x="85" y="0"/>
                </a:moveTo>
                <a:lnTo>
                  <a:pt x="95" y="360"/>
                </a:lnTo>
                <a:lnTo>
                  <a:pt x="0" y="720"/>
                </a:lnTo>
                <a:lnTo>
                  <a:pt x="104" y="720"/>
                </a:lnTo>
                <a:lnTo>
                  <a:pt x="95" y="360"/>
                </a:lnTo>
                <a:lnTo>
                  <a:pt x="190" y="0"/>
                </a:lnTo>
                <a:lnTo>
                  <a:pt x="85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Line 39"/>
          <p:cNvSpPr>
            <a:spLocks noChangeShapeType="1"/>
          </p:cNvSpPr>
          <p:nvPr userDrawn="1"/>
        </p:nvSpPr>
        <p:spPr bwMode="auto">
          <a:xfrm flipV="1">
            <a:off x="3876676" y="0"/>
            <a:ext cx="904875" cy="3429000"/>
          </a:xfrm>
          <a:prstGeom prst="line">
            <a:avLst/>
          </a:prstGeom>
          <a:noFill/>
          <a:ln w="9525">
            <a:solidFill>
              <a:srgbClr val="988F8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2973388" y="3429000"/>
            <a:ext cx="903288" cy="3429000"/>
          </a:xfrm>
          <a:prstGeom prst="line">
            <a:avLst/>
          </a:prstGeom>
          <a:noFill/>
          <a:ln w="9525">
            <a:solidFill>
              <a:srgbClr val="988F8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85720" y="2143116"/>
            <a:ext cx="3143272" cy="2643206"/>
          </a:xfrm>
        </p:spPr>
        <p:txBody>
          <a:bodyPr>
            <a:normAutofit/>
          </a:bodyPr>
          <a:lstStyle>
            <a:lvl1pPr algn="l">
              <a:defRPr sz="2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51" name="Freeform 72"/>
          <p:cNvSpPr>
            <a:spLocks/>
          </p:cNvSpPr>
          <p:nvPr userDrawn="1"/>
        </p:nvSpPr>
        <p:spPr bwMode="auto">
          <a:xfrm>
            <a:off x="6122988" y="1924050"/>
            <a:ext cx="3016250" cy="3019425"/>
          </a:xfrm>
          <a:custGeom>
            <a:avLst/>
            <a:gdLst/>
            <a:ahLst/>
            <a:cxnLst>
              <a:cxn ang="0">
                <a:pos x="55" y="317"/>
              </a:cxn>
              <a:cxn ang="0">
                <a:pos x="317" y="317"/>
              </a:cxn>
              <a:cxn ang="0">
                <a:pos x="317" y="0"/>
              </a:cxn>
              <a:cxn ang="0">
                <a:pos x="0" y="0"/>
              </a:cxn>
              <a:cxn ang="0">
                <a:pos x="0" y="0"/>
              </a:cxn>
              <a:cxn ang="0">
                <a:pos x="140" y="0"/>
              </a:cxn>
              <a:cxn ang="0">
                <a:pos x="55" y="317"/>
              </a:cxn>
            </a:cxnLst>
            <a:rect l="0" t="0" r="r" b="b"/>
            <a:pathLst>
              <a:path w="317" h="317">
                <a:moveTo>
                  <a:pt x="55" y="317"/>
                </a:moveTo>
                <a:lnTo>
                  <a:pt x="317" y="317"/>
                </a:lnTo>
                <a:lnTo>
                  <a:pt x="317" y="0"/>
                </a:lnTo>
                <a:lnTo>
                  <a:pt x="0" y="0"/>
                </a:lnTo>
                <a:lnTo>
                  <a:pt x="0" y="0"/>
                </a:lnTo>
                <a:lnTo>
                  <a:pt x="140" y="0"/>
                </a:lnTo>
                <a:lnTo>
                  <a:pt x="55" y="317"/>
                </a:lnTo>
                <a:close/>
              </a:path>
            </a:pathLst>
          </a:custGeom>
          <a:solidFill>
            <a:srgbClr val="D6D1C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Freeform 75"/>
          <p:cNvSpPr>
            <a:spLocks/>
          </p:cNvSpPr>
          <p:nvPr userDrawn="1"/>
        </p:nvSpPr>
        <p:spPr bwMode="auto">
          <a:xfrm>
            <a:off x="3876676" y="1924050"/>
            <a:ext cx="3578225" cy="3019425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0" y="177"/>
              </a:cxn>
              <a:cxn ang="0">
                <a:pos x="4" y="317"/>
              </a:cxn>
              <a:cxn ang="0">
                <a:pos x="291" y="317"/>
              </a:cxn>
              <a:cxn ang="0">
                <a:pos x="376" y="0"/>
              </a:cxn>
              <a:cxn ang="0">
                <a:pos x="42" y="0"/>
              </a:cxn>
              <a:cxn ang="0">
                <a:pos x="0" y="157"/>
              </a:cxn>
            </a:cxnLst>
            <a:rect l="0" t="0" r="r" b="b"/>
            <a:pathLst>
              <a:path w="376" h="317">
                <a:moveTo>
                  <a:pt x="0" y="157"/>
                </a:moveTo>
                <a:lnTo>
                  <a:pt x="0" y="177"/>
                </a:lnTo>
                <a:lnTo>
                  <a:pt x="4" y="317"/>
                </a:lnTo>
                <a:lnTo>
                  <a:pt x="291" y="317"/>
                </a:lnTo>
                <a:lnTo>
                  <a:pt x="376" y="0"/>
                </a:lnTo>
                <a:lnTo>
                  <a:pt x="42" y="0"/>
                </a:lnTo>
                <a:lnTo>
                  <a:pt x="0" y="157"/>
                </a:ln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69923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8788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381208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7090B7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477F8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1759175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91785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3172635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D95E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6575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818A8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rdnoLogo__registered_rgb_stf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43768" y="6357958"/>
            <a:ext cx="1649745" cy="360000"/>
          </a:xfrm>
          <a:prstGeom prst="rect">
            <a:avLst/>
          </a:prstGeom>
        </p:spPr>
      </p:pic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565A5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46602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5/24/2016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6904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5" name="Freeform 15"/>
          <p:cNvSpPr>
            <a:spLocks/>
          </p:cNvSpPr>
          <p:nvPr userDrawn="1"/>
        </p:nvSpPr>
        <p:spPr bwMode="auto">
          <a:xfrm>
            <a:off x="2176463" y="1012825"/>
            <a:ext cx="1527175" cy="5791200"/>
          </a:xfrm>
          <a:custGeom>
            <a:avLst/>
            <a:gdLst/>
            <a:ahLst/>
            <a:cxnLst>
              <a:cxn ang="0">
                <a:pos x="3517" y="0"/>
              </a:cxn>
              <a:cxn ang="0">
                <a:pos x="3607" y="3411"/>
              </a:cxn>
              <a:cxn ang="0">
                <a:pos x="0" y="17089"/>
              </a:cxn>
              <a:cxn ang="0">
                <a:pos x="3946" y="17089"/>
              </a:cxn>
              <a:cxn ang="0">
                <a:pos x="3607" y="3411"/>
              </a:cxn>
              <a:cxn ang="0">
                <a:pos x="4510" y="0"/>
              </a:cxn>
              <a:cxn ang="0">
                <a:pos x="3517" y="0"/>
              </a:cxn>
            </a:cxnLst>
            <a:rect l="0" t="0" r="r" b="b"/>
            <a:pathLst>
              <a:path w="4510" h="17089">
                <a:moveTo>
                  <a:pt x="3517" y="0"/>
                </a:moveTo>
                <a:lnTo>
                  <a:pt x="3607" y="3411"/>
                </a:lnTo>
                <a:lnTo>
                  <a:pt x="0" y="17089"/>
                </a:lnTo>
                <a:lnTo>
                  <a:pt x="3946" y="17089"/>
                </a:lnTo>
                <a:lnTo>
                  <a:pt x="3607" y="3411"/>
                </a:lnTo>
                <a:lnTo>
                  <a:pt x="4510" y="0"/>
                </a:lnTo>
                <a:lnTo>
                  <a:pt x="3517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6" name="Freeform 16"/>
          <p:cNvSpPr>
            <a:spLocks noEditPoints="1"/>
          </p:cNvSpPr>
          <p:nvPr userDrawn="1"/>
        </p:nvSpPr>
        <p:spPr bwMode="auto">
          <a:xfrm>
            <a:off x="3397250" y="1012825"/>
            <a:ext cx="5746750" cy="3848100"/>
          </a:xfrm>
          <a:custGeom>
            <a:avLst/>
            <a:gdLst/>
            <a:ahLst/>
            <a:cxnLst>
              <a:cxn ang="0">
                <a:pos x="903" y="0"/>
              </a:cxn>
              <a:cxn ang="0">
                <a:pos x="0" y="3411"/>
              </a:cxn>
              <a:cxn ang="0">
                <a:pos x="196" y="11355"/>
              </a:cxn>
              <a:cxn ang="0">
                <a:pos x="16720" y="11355"/>
              </a:cxn>
              <a:cxn ang="0">
                <a:pos x="16720" y="0"/>
              </a:cxn>
              <a:cxn ang="0">
                <a:pos x="903" y="0"/>
              </a:cxn>
              <a:cxn ang="0">
                <a:pos x="0" y="3411"/>
              </a:cxn>
            </a:cxnLst>
            <a:rect l="0" t="0" r="r" b="b"/>
            <a:pathLst>
              <a:path w="16720" h="11355">
                <a:moveTo>
                  <a:pt x="903" y="0"/>
                </a:moveTo>
                <a:lnTo>
                  <a:pt x="0" y="3411"/>
                </a:lnTo>
                <a:lnTo>
                  <a:pt x="196" y="11355"/>
                </a:lnTo>
                <a:lnTo>
                  <a:pt x="16720" y="11355"/>
                </a:lnTo>
                <a:lnTo>
                  <a:pt x="16720" y="0"/>
                </a:lnTo>
                <a:lnTo>
                  <a:pt x="903" y="0"/>
                </a:lnTo>
                <a:close/>
                <a:moveTo>
                  <a:pt x="0" y="3411"/>
                </a:moveTo>
                <a:close/>
              </a:path>
            </a:pathLst>
          </a:custGeom>
          <a:solidFill>
            <a:srgbClr val="988F86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7" name="Freeform 17"/>
          <p:cNvSpPr>
            <a:spLocks/>
          </p:cNvSpPr>
          <p:nvPr userDrawn="1"/>
        </p:nvSpPr>
        <p:spPr bwMode="auto">
          <a:xfrm>
            <a:off x="9525" y="1022350"/>
            <a:ext cx="3384550" cy="3838575"/>
          </a:xfrm>
          <a:custGeom>
            <a:avLst/>
            <a:gdLst/>
            <a:ahLst/>
            <a:cxnLst>
              <a:cxn ang="0">
                <a:pos x="0" y="11326"/>
              </a:cxn>
              <a:cxn ang="0">
                <a:pos x="7917" y="11326"/>
              </a:cxn>
              <a:cxn ang="0">
                <a:pos x="10001" y="3423"/>
              </a:cxn>
              <a:cxn ang="0">
                <a:pos x="10001" y="2969"/>
              </a:cxn>
              <a:cxn ang="0">
                <a:pos x="9923" y="0"/>
              </a:cxn>
              <a:cxn ang="0">
                <a:pos x="0" y="0"/>
              </a:cxn>
              <a:cxn ang="0">
                <a:pos x="0" y="11326"/>
              </a:cxn>
            </a:cxnLst>
            <a:rect l="0" t="0" r="r" b="b"/>
            <a:pathLst>
              <a:path w="10001" h="11326">
                <a:moveTo>
                  <a:pt x="0" y="11326"/>
                </a:moveTo>
                <a:lnTo>
                  <a:pt x="7917" y="11326"/>
                </a:lnTo>
                <a:lnTo>
                  <a:pt x="10001" y="3423"/>
                </a:lnTo>
                <a:lnTo>
                  <a:pt x="10001" y="2969"/>
                </a:lnTo>
                <a:lnTo>
                  <a:pt x="9923" y="0"/>
                </a:lnTo>
                <a:lnTo>
                  <a:pt x="0" y="0"/>
                </a:lnTo>
                <a:lnTo>
                  <a:pt x="0" y="11326"/>
                </a:lnTo>
                <a:close/>
              </a:path>
            </a:pathLst>
          </a:custGeom>
          <a:solidFill>
            <a:srgbClr val="69923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333" name="Line 13"/>
          <p:cNvSpPr>
            <a:spLocks noChangeShapeType="1"/>
          </p:cNvSpPr>
          <p:nvPr userDrawn="1"/>
        </p:nvSpPr>
        <p:spPr bwMode="auto">
          <a:xfrm>
            <a:off x="3340100" y="0"/>
            <a:ext cx="182563" cy="6804025"/>
          </a:xfrm>
          <a:prstGeom prst="line">
            <a:avLst/>
          </a:prstGeom>
          <a:noFill/>
          <a:ln w="9525" cap="flat">
            <a:solidFill>
              <a:srgbClr val="988F8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A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00430" y="1428737"/>
            <a:ext cx="5429288" cy="2071702"/>
          </a:xfrm>
        </p:spPr>
        <p:txBody>
          <a:bodyPr anchor="b">
            <a:normAutofit/>
          </a:bodyPr>
          <a:lstStyle>
            <a:lvl1pPr algn="l">
              <a:defRPr sz="29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00430" y="3571876"/>
            <a:ext cx="5429288" cy="928694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616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2473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9363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61490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327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614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325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0F88AD2-6FE1-4329-86BD-5145C2A35D35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AF6ACF0-E303-8A49-AC5D-CE53D899398C}" type="datetimeFigureOut">
              <a:rPr lang="en-US" smtClean="0"/>
              <a:pPr/>
              <a:t>5/24/2016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A25FE4-BCBB-D64C-8E91-9DC6305B26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64"/>
          <p:cNvSpPr txBox="1"/>
          <p:nvPr/>
        </p:nvSpPr>
        <p:spPr>
          <a:xfrm>
            <a:off x="342900" y="390525"/>
            <a:ext cx="8458200" cy="4189942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GB" sz="2400" b="1" dirty="0" smtClean="0">
              <a:solidFill>
                <a:srgbClr val="345A8A"/>
              </a:solidFill>
              <a:ea typeface="ＭＳ ゴシック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4375" y="6266503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pic>
        <p:nvPicPr>
          <p:cNvPr id="6" name="Picture 5" descr="\\192.168.0.62\bkup-users-rdir(p)\nondi\My Documents\My Pictures\New Picture (2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18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461430"/>
            <a:ext cx="8686800" cy="1214967"/>
          </a:xfrm>
          <a:prstGeom prst="rect">
            <a:avLst/>
          </a:prstGeom>
        </p:spPr>
      </p:pic>
      <p:sp>
        <p:nvSpPr>
          <p:cNvPr id="14" name="Text Box 15"/>
          <p:cNvSpPr txBox="1"/>
          <p:nvPr/>
        </p:nvSpPr>
        <p:spPr>
          <a:xfrm>
            <a:off x="2438400" y="461430"/>
            <a:ext cx="4284134" cy="1018649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European Union / South Sudan 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Cooperation</a:t>
            </a:r>
            <a:endParaRPr lang="en-US" sz="1200" dirty="0">
              <a:effectLst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effectLst/>
                <a:ea typeface="ＭＳ 明朝"/>
                <a:cs typeface="Times New Roman"/>
              </a:rPr>
              <a:t> 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5" name="Text Box 84"/>
          <p:cNvSpPr txBox="1"/>
          <p:nvPr/>
        </p:nvSpPr>
        <p:spPr>
          <a:xfrm>
            <a:off x="169333" y="1813983"/>
            <a:ext cx="3098800" cy="5715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Funded by the European Union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6" name="Text Box 85"/>
          <p:cNvSpPr txBox="1"/>
          <p:nvPr/>
        </p:nvSpPr>
        <p:spPr>
          <a:xfrm>
            <a:off x="6877229" y="1813983"/>
            <a:ext cx="1978904" cy="48047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GB" sz="1200" dirty="0">
                <a:effectLst/>
                <a:ea typeface="ＭＳ 明朝"/>
                <a:cs typeface="Times New Roman"/>
              </a:rPr>
              <a:t>Government of South Sudan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sp>
        <p:nvSpPr>
          <p:cNvPr id="18" name="Text Box 64"/>
          <p:cNvSpPr txBox="1"/>
          <p:nvPr/>
        </p:nvSpPr>
        <p:spPr>
          <a:xfrm>
            <a:off x="342900" y="1727207"/>
            <a:ext cx="8458200" cy="285326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GB" sz="2400" b="1" dirty="0" smtClean="0">
              <a:solidFill>
                <a:srgbClr val="345A8A"/>
              </a:solidFill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GB" sz="2400" b="1" dirty="0" smtClean="0">
                <a:solidFill>
                  <a:srgbClr val="345A8A"/>
                </a:solidFill>
                <a:ea typeface="ＭＳ ゴシック"/>
                <a:cs typeface="Times New Roman"/>
              </a:rPr>
              <a:t>EU </a:t>
            </a:r>
            <a:r>
              <a:rPr lang="en-GB" sz="2400" b="1" dirty="0">
                <a:solidFill>
                  <a:srgbClr val="345A8A"/>
                </a:solidFill>
                <a:ea typeface="ＭＳ ゴシック"/>
                <a:cs typeface="Times New Roman"/>
              </a:rPr>
              <a:t>Pro-Resilience Action (PRO-ACT</a:t>
            </a:r>
            <a:r>
              <a:rPr lang="en-GB" sz="2400" b="1" dirty="0" smtClean="0">
                <a:solidFill>
                  <a:srgbClr val="345A8A"/>
                </a:solidFill>
                <a:ea typeface="ＭＳ ゴシック"/>
                <a:cs typeface="Times New Roman"/>
              </a:rPr>
              <a:t>)</a:t>
            </a:r>
            <a:endParaRPr lang="en-GB" sz="2400" b="1" dirty="0">
              <a:solidFill>
                <a:srgbClr val="345A8A"/>
              </a:solidFill>
              <a:latin typeface="Calibri"/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2400" b="1" cap="small" dirty="0" smtClean="0">
                <a:solidFill>
                  <a:srgbClr val="345A8A"/>
                </a:solidFill>
                <a:ea typeface="ＭＳ ゴシック"/>
                <a:cs typeface="Times New Roman"/>
              </a:rPr>
              <a:t>Food Security Thematic </a:t>
            </a:r>
            <a:r>
              <a:rPr lang="en-US" sz="2400" b="1" cap="small" dirty="0" err="1" smtClean="0">
                <a:solidFill>
                  <a:srgbClr val="345A8A"/>
                </a:solidFill>
                <a:ea typeface="ＭＳ ゴシック"/>
                <a:cs typeface="Times New Roman"/>
              </a:rPr>
              <a:t>Programme</a:t>
            </a:r>
            <a:r>
              <a:rPr lang="en-US" sz="2400" b="1" cap="small" dirty="0" smtClean="0">
                <a:solidFill>
                  <a:srgbClr val="345A8A"/>
                </a:solidFill>
                <a:ea typeface="ＭＳ ゴシック"/>
                <a:cs typeface="Times New Roman"/>
              </a:rPr>
              <a:t> </a:t>
            </a:r>
            <a:r>
              <a:rPr lang="en-US" sz="2400" b="1" cap="small" dirty="0">
                <a:solidFill>
                  <a:srgbClr val="345A8A"/>
                </a:solidFill>
                <a:ea typeface="ＭＳ ゴシック"/>
                <a:cs typeface="Times New Roman"/>
              </a:rPr>
              <a:t>C</a:t>
            </a:r>
            <a:r>
              <a:rPr lang="en-US" sz="2400" b="1" cap="small" dirty="0" smtClean="0">
                <a:solidFill>
                  <a:srgbClr val="345A8A"/>
                </a:solidFill>
                <a:ea typeface="ＭＳ ゴシック"/>
                <a:cs typeface="Times New Roman"/>
              </a:rPr>
              <a:t>risis Prevention </a:t>
            </a:r>
            <a:r>
              <a:rPr lang="en-US" sz="2400" b="1" cap="small" dirty="0">
                <a:solidFill>
                  <a:srgbClr val="345A8A"/>
                </a:solidFill>
                <a:ea typeface="ＭＳ ゴシック"/>
                <a:cs typeface="Times New Roman"/>
              </a:rPr>
              <a:t>and </a:t>
            </a:r>
            <a:r>
              <a:rPr lang="en-US" sz="2400" b="1" cap="small" dirty="0" smtClean="0">
                <a:solidFill>
                  <a:srgbClr val="345A8A"/>
                </a:solidFill>
                <a:ea typeface="ＭＳ ゴシック"/>
                <a:cs typeface="Times New Roman"/>
              </a:rPr>
              <a:t>Post-Crisis Response Strategy Projects </a:t>
            </a:r>
          </a:p>
          <a:p>
            <a:pPr algn="ctr">
              <a:spcAft>
                <a:spcPts val="600"/>
              </a:spcAft>
            </a:pPr>
            <a:endParaRPr lang="en-US" sz="1400" b="1" cap="small" dirty="0">
              <a:solidFill>
                <a:srgbClr val="345A8A"/>
              </a:solidFill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2400" b="1" cap="small" dirty="0">
                <a:solidFill>
                  <a:srgbClr val="345A8A"/>
                </a:solidFill>
                <a:ea typeface="ＭＳ ゴシック"/>
                <a:cs typeface="Times New Roman"/>
              </a:rPr>
              <a:t>Greater Upper Nile (GUN) and Greater Bahr el Ghazal (GBEG)</a:t>
            </a:r>
            <a:endParaRPr lang="en-US" sz="2400" b="1" cap="small" dirty="0" smtClean="0">
              <a:solidFill>
                <a:srgbClr val="345A8A"/>
              </a:solidFill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endParaRPr lang="en-US" sz="900" b="1" cap="small" dirty="0" smtClean="0">
              <a:solidFill>
                <a:srgbClr val="345A8A"/>
              </a:solidFill>
              <a:ea typeface="ＭＳ ゴシック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en-US" sz="2400" b="1" cap="small" dirty="0">
                <a:solidFill>
                  <a:srgbClr val="345A8A"/>
                </a:solidFill>
                <a:ea typeface="ＭＳ ゴシック"/>
                <a:cs typeface="Times New Roman"/>
              </a:rPr>
              <a:t>INTER-REGIONAL THEMATIC WORKSHOP</a:t>
            </a:r>
            <a:r>
              <a:rPr lang="en-GB" b="1" dirty="0">
                <a:solidFill>
                  <a:srgbClr val="345A8A"/>
                </a:solidFill>
                <a:effectLst/>
                <a:latin typeface="Calibri"/>
                <a:ea typeface="ＭＳ ゴシック"/>
                <a:cs typeface="Times New Roman"/>
              </a:rPr>
              <a:t> </a:t>
            </a:r>
            <a:endParaRPr lang="en-US" sz="900" dirty="0">
              <a:effectLst/>
              <a:latin typeface="Arial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GB" sz="1000" dirty="0">
                <a:effectLst/>
                <a:ea typeface="ＭＳ 明朝"/>
                <a:cs typeface="Times New Roman"/>
              </a:rPr>
              <a:t> </a:t>
            </a:r>
            <a:endParaRPr lang="en-US" sz="1000" dirty="0">
              <a:effectLst/>
              <a:ea typeface="ＭＳ 明朝"/>
              <a:cs typeface="Times New Roman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4375" y="6266503"/>
            <a:ext cx="5715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/>
          </a:p>
        </p:txBody>
      </p:sp>
      <p:pic>
        <p:nvPicPr>
          <p:cNvPr id="24" name="Picture 23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28" y="474131"/>
            <a:ext cx="1923872" cy="121496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2" name="Group 16"/>
          <p:cNvGrpSpPr/>
          <p:nvPr/>
        </p:nvGrpSpPr>
        <p:grpSpPr>
          <a:xfrm>
            <a:off x="1790636" y="5288604"/>
            <a:ext cx="5274310" cy="1259840"/>
            <a:chOff x="0" y="0"/>
            <a:chExt cx="6465318" cy="1426845"/>
          </a:xfrm>
        </p:grpSpPr>
        <p:pic>
          <p:nvPicPr>
            <p:cNvPr id="21" name="Picture 20"/>
            <p:cNvPicPr/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141595" cy="1426845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  <p:pic>
          <p:nvPicPr>
            <p:cNvPr id="22" name="Picture 21" descr="zoa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3033" t="27059" r="4530" b="39681"/>
            <a:stretch/>
          </p:blipFill>
          <p:spPr>
            <a:xfrm>
              <a:off x="5188678" y="798607"/>
              <a:ext cx="676023" cy="628238"/>
            </a:xfrm>
            <a:prstGeom prst="rect">
              <a:avLst/>
            </a:prstGeom>
          </p:spPr>
        </p:pic>
        <p:pic>
          <p:nvPicPr>
            <p:cNvPr id="25" name="Picture 24" descr="cordaid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7473" r="60333"/>
            <a:stretch/>
          </p:blipFill>
          <p:spPr>
            <a:xfrm>
              <a:off x="5817618" y="798607"/>
              <a:ext cx="647700" cy="582707"/>
            </a:xfrm>
            <a:prstGeom prst="rect">
              <a:avLst/>
            </a:prstGeom>
          </p:spPr>
        </p:pic>
        <p:pic>
          <p:nvPicPr>
            <p:cNvPr id="26" name="Picture 25" descr="oxfam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57962"/>
            <a:stretch/>
          </p:blipFill>
          <p:spPr>
            <a:xfrm>
              <a:off x="5188678" y="0"/>
              <a:ext cx="628940" cy="600937"/>
            </a:xfrm>
            <a:prstGeom prst="rect">
              <a:avLst/>
            </a:prstGeom>
          </p:spPr>
        </p:pic>
        <p:pic>
          <p:nvPicPr>
            <p:cNvPr id="27" name="Picture 26" descr="irc logo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22" t="4561" r="5264" b="30382"/>
            <a:stretch/>
          </p:blipFill>
          <p:spPr>
            <a:xfrm>
              <a:off x="5864701" y="30475"/>
              <a:ext cx="532743" cy="5704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17183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86" y="1904909"/>
            <a:ext cx="3759890" cy="3526226"/>
          </a:xfrm>
        </p:spPr>
        <p:txBody>
          <a:bodyPr>
            <a:norm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AU" sz="1600" dirty="0" smtClean="0">
                <a:latin typeface="Arial" charset="0"/>
                <a:ea typeface="+mn-ea"/>
                <a:cs typeface="Arial" charset="0"/>
              </a:rPr>
              <a:t>Name of Presenter, Daniel Nondi (Project Manager)</a:t>
            </a:r>
            <a:br>
              <a:rPr lang="en-AU" sz="1600" dirty="0" smtClean="0">
                <a:latin typeface="Arial" charset="0"/>
                <a:ea typeface="+mn-ea"/>
                <a:cs typeface="Arial" charset="0"/>
              </a:rPr>
            </a:br>
            <a:r>
              <a:rPr lang="en-AU" sz="1600" dirty="0" err="1" smtClean="0">
                <a:latin typeface="Arial" charset="0"/>
                <a:ea typeface="+mn-ea"/>
                <a:cs typeface="Arial" charset="0"/>
              </a:rPr>
              <a:t>Agency:VSF</a:t>
            </a:r>
            <a:r>
              <a:rPr lang="en-AU" sz="1600" dirty="0" smtClean="0">
                <a:latin typeface="Arial" charset="0"/>
                <a:ea typeface="+mn-ea"/>
                <a:cs typeface="Arial" charset="0"/>
              </a:rPr>
              <a:t> Germany</a:t>
            </a:r>
            <a:br>
              <a:rPr lang="en-AU" sz="1600" dirty="0" smtClean="0">
                <a:latin typeface="Arial" charset="0"/>
                <a:ea typeface="+mn-ea"/>
                <a:cs typeface="Arial" charset="0"/>
              </a:rPr>
            </a:br>
            <a:r>
              <a:rPr lang="en-AU" sz="1600" dirty="0" smtClean="0">
                <a:latin typeface="Arial" charset="0"/>
                <a:ea typeface="+mn-ea"/>
                <a:cs typeface="Arial" charset="0"/>
              </a:rPr>
              <a:t/>
            </a:r>
            <a:br>
              <a:rPr lang="en-AU" sz="1600" dirty="0" smtClean="0">
                <a:latin typeface="Arial" charset="0"/>
                <a:ea typeface="+mn-ea"/>
                <a:cs typeface="Arial" charset="0"/>
              </a:rPr>
            </a:br>
            <a:r>
              <a:rPr lang="en-AU" sz="1600" dirty="0" smtClean="0">
                <a:latin typeface="Arial" charset="0"/>
                <a:ea typeface="+mn-ea"/>
                <a:cs typeface="Arial" charset="0"/>
              </a:rPr>
              <a:t>Contract Reference:DCI-FOOD-2014-337-937</a:t>
            </a:r>
            <a:br>
              <a:rPr lang="en-AU" sz="1600" dirty="0" smtClean="0">
                <a:latin typeface="Arial" charset="0"/>
                <a:ea typeface="+mn-ea"/>
                <a:cs typeface="Arial" charset="0"/>
              </a:rPr>
            </a:br>
            <a:r>
              <a:rPr lang="en-AU" sz="1600" dirty="0" smtClean="0">
                <a:latin typeface="Arial" charset="0"/>
                <a:ea typeface="+mn-ea"/>
                <a:cs typeface="Arial" charset="0"/>
              </a:rPr>
              <a:t>Project: Food security Enhancing Through sustainable Agricultural Production (FESAP)</a:t>
            </a:r>
            <a:endParaRPr lang="en-AU" sz="1600" dirty="0"/>
          </a:p>
        </p:txBody>
      </p:sp>
      <p:sp>
        <p:nvSpPr>
          <p:cNvPr id="1094" name="AutoShape 70"/>
          <p:cNvSpPr>
            <a:spLocks noChangeAspect="1" noChangeArrowheads="1" noTextEdit="1"/>
          </p:cNvSpPr>
          <p:nvPr/>
        </p:nvSpPr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96" name="Freeform 72"/>
          <p:cNvSpPr>
            <a:spLocks/>
          </p:cNvSpPr>
          <p:nvPr/>
        </p:nvSpPr>
        <p:spPr bwMode="auto">
          <a:xfrm>
            <a:off x="6122988" y="1924050"/>
            <a:ext cx="3016250" cy="3019425"/>
          </a:xfrm>
          <a:custGeom>
            <a:avLst/>
            <a:gdLst/>
            <a:ahLst/>
            <a:cxnLst>
              <a:cxn ang="0">
                <a:pos x="55" y="317"/>
              </a:cxn>
              <a:cxn ang="0">
                <a:pos x="317" y="317"/>
              </a:cxn>
              <a:cxn ang="0">
                <a:pos x="317" y="0"/>
              </a:cxn>
              <a:cxn ang="0">
                <a:pos x="0" y="0"/>
              </a:cxn>
              <a:cxn ang="0">
                <a:pos x="0" y="0"/>
              </a:cxn>
              <a:cxn ang="0">
                <a:pos x="140" y="0"/>
              </a:cxn>
              <a:cxn ang="0">
                <a:pos x="55" y="317"/>
              </a:cxn>
            </a:cxnLst>
            <a:rect l="0" t="0" r="r" b="b"/>
            <a:pathLst>
              <a:path w="317" h="317">
                <a:moveTo>
                  <a:pt x="55" y="317"/>
                </a:moveTo>
                <a:lnTo>
                  <a:pt x="317" y="317"/>
                </a:lnTo>
                <a:lnTo>
                  <a:pt x="317" y="0"/>
                </a:lnTo>
                <a:lnTo>
                  <a:pt x="0" y="0"/>
                </a:lnTo>
                <a:lnTo>
                  <a:pt x="0" y="0"/>
                </a:lnTo>
                <a:lnTo>
                  <a:pt x="140" y="0"/>
                </a:lnTo>
                <a:lnTo>
                  <a:pt x="55" y="317"/>
                </a:lnTo>
                <a:close/>
              </a:path>
            </a:pathLst>
          </a:custGeom>
          <a:solidFill>
            <a:srgbClr val="988F86"/>
          </a:solidFill>
          <a:ln w="31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99" name="Freeform 75"/>
          <p:cNvSpPr>
            <a:spLocks/>
          </p:cNvSpPr>
          <p:nvPr/>
        </p:nvSpPr>
        <p:spPr bwMode="auto">
          <a:xfrm>
            <a:off x="3876676" y="1924050"/>
            <a:ext cx="3578225" cy="3019425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0" y="177"/>
              </a:cxn>
              <a:cxn ang="0">
                <a:pos x="4" y="317"/>
              </a:cxn>
              <a:cxn ang="0">
                <a:pos x="291" y="317"/>
              </a:cxn>
              <a:cxn ang="0">
                <a:pos x="376" y="0"/>
              </a:cxn>
              <a:cxn ang="0">
                <a:pos x="42" y="0"/>
              </a:cxn>
              <a:cxn ang="0">
                <a:pos x="0" y="157"/>
              </a:cxn>
            </a:cxnLst>
            <a:rect l="0" t="0" r="r" b="b"/>
            <a:pathLst>
              <a:path w="376" h="317">
                <a:moveTo>
                  <a:pt x="0" y="157"/>
                </a:moveTo>
                <a:lnTo>
                  <a:pt x="0" y="177"/>
                </a:lnTo>
                <a:lnTo>
                  <a:pt x="4" y="317"/>
                </a:lnTo>
                <a:lnTo>
                  <a:pt x="291" y="317"/>
                </a:lnTo>
                <a:lnTo>
                  <a:pt x="376" y="0"/>
                </a:lnTo>
                <a:lnTo>
                  <a:pt x="42" y="0"/>
                </a:lnTo>
                <a:lnTo>
                  <a:pt x="0" y="157"/>
                </a:lnTo>
                <a:close/>
              </a:path>
            </a:pathLst>
          </a:custGeom>
          <a:solidFill>
            <a:srgbClr val="D95E00"/>
          </a:solidFill>
          <a:ln w="317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16123" y="1914171"/>
            <a:ext cx="3547384" cy="101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dirty="0" smtClean="0"/>
              <a:t>    </a:t>
            </a:r>
            <a:r>
              <a:rPr lang="en-US" sz="3200" dirty="0"/>
              <a:t>EU Pro-Resilience Action (PRO-ACT</a:t>
            </a:r>
            <a:r>
              <a:rPr lang="en-US" sz="3200" dirty="0" smtClean="0"/>
              <a:t>)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6784" y="160591"/>
            <a:ext cx="4404416" cy="134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Juba, 24 - 25 May 2016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382184" y="12979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39000" y="2204264"/>
            <a:ext cx="1953450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 Outline</a:t>
            </a:r>
          </a:p>
          <a:p>
            <a:endParaRPr lang="en-GB" sz="1000" dirty="0">
              <a:solidFill>
                <a:schemeClr val="bg1"/>
              </a:solidFill>
            </a:endParaRPr>
          </a:p>
          <a:p>
            <a:r>
              <a:rPr lang="en-GB" sz="1600" dirty="0" smtClean="0">
                <a:solidFill>
                  <a:schemeClr val="bg1"/>
                </a:solidFill>
              </a:rPr>
              <a:t>-project background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-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8" name="Picture 7" descr="EU fla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705134"/>
            <a:ext cx="1158240" cy="76809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22800" y="303394"/>
            <a:ext cx="45696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Greater </a:t>
            </a:r>
            <a:r>
              <a:rPr lang="en-US" sz="2400" b="1" dirty="0"/>
              <a:t>Upper Nile (GUN) and Greater Bahr el Ghazal (GBEG</a:t>
            </a:r>
            <a:r>
              <a:rPr lang="en-US" sz="2400" b="1" dirty="0" smtClean="0"/>
              <a:t>)</a:t>
            </a:r>
            <a:endParaRPr lang="en-US" sz="2400" b="1" dirty="0"/>
          </a:p>
          <a:p>
            <a:r>
              <a:rPr lang="en-US" sz="2400" b="1" dirty="0" smtClean="0"/>
              <a:t>Inter-regional Thematic Workshop</a:t>
            </a:r>
            <a:endParaRPr lang="en-US" sz="2400" b="1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07517" y="2933700"/>
            <a:ext cx="2747283" cy="2039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/>
              <a:t>WORKSHOP THEME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b="1" dirty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/>
              <a:t>Transitioning </a:t>
            </a:r>
            <a:r>
              <a:rPr lang="en-US" sz="1600" b="1" dirty="0"/>
              <a:t>from emergency response to resilience building: is it working </a:t>
            </a:r>
            <a:r>
              <a:rPr lang="en-US" sz="1600" b="1" dirty="0" smtClean="0"/>
              <a:t>?</a:t>
            </a:r>
            <a:endParaRPr lang="en-US" sz="1400" b="1" dirty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4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8411265" y="6497433"/>
            <a:ext cx="5715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568700" y="5431135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dirty="0"/>
              <a:t>Two-day information sharing and learning and coordination </a:t>
            </a:r>
            <a:r>
              <a:rPr lang="en-GB" dirty="0" smtClean="0"/>
              <a:t>workshop</a:t>
            </a:r>
            <a:r>
              <a:rPr lang="en-US" dirty="0"/>
              <a:t> </a:t>
            </a:r>
            <a:r>
              <a:rPr lang="en-US" dirty="0" smtClean="0"/>
              <a:t>to </a:t>
            </a:r>
            <a:r>
              <a:rPr lang="en-US" dirty="0"/>
              <a:t>Reflect on the strategies and progress of EU funded </a:t>
            </a:r>
            <a:r>
              <a:rPr lang="en-US" dirty="0" smtClean="0"/>
              <a:t>projects. 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400" y="1928171"/>
            <a:ext cx="7810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dirty="0"/>
              <a:t>•	</a:t>
            </a:r>
            <a:r>
              <a:rPr lang="en-GB" dirty="0" smtClean="0"/>
              <a:t>Aim:</a:t>
            </a:r>
            <a:endParaRPr lang="en-GB" dirty="0"/>
          </a:p>
          <a:p>
            <a:pPr lvl="1"/>
            <a:r>
              <a:rPr lang="en-GB" dirty="0" smtClean="0"/>
              <a:t>Inform </a:t>
            </a:r>
            <a:r>
              <a:rPr lang="en-GB" dirty="0"/>
              <a:t>GBEG region project managers on emerging innovative programmatic trends in the GUN region,  </a:t>
            </a:r>
            <a:endParaRPr lang="en-GB" dirty="0" smtClean="0"/>
          </a:p>
          <a:p>
            <a:pPr lvl="1"/>
            <a:r>
              <a:rPr lang="en-GB" dirty="0" smtClean="0"/>
              <a:t>Sensitize </a:t>
            </a:r>
            <a:r>
              <a:rPr lang="en-GB" dirty="0"/>
              <a:t>PRO-ACT projects in the GUN region on resilience measures underway with EU funded projects in the GBEG region</a:t>
            </a:r>
            <a:r>
              <a:rPr lang="en-GB" dirty="0" smtClean="0"/>
              <a:t>.</a:t>
            </a:r>
          </a:p>
          <a:p>
            <a:pPr lvl="1"/>
            <a:r>
              <a:rPr lang="en-GB" dirty="0" smtClean="0"/>
              <a:t>   </a:t>
            </a:r>
          </a:p>
          <a:p>
            <a:pPr lvl="1"/>
            <a:r>
              <a:rPr lang="en-GB" dirty="0" smtClean="0"/>
              <a:t>•	Theme:</a:t>
            </a:r>
          </a:p>
          <a:p>
            <a:pPr lvl="1"/>
            <a:r>
              <a:rPr lang="en-GB" dirty="0" smtClean="0"/>
              <a:t>Transitioning from emergency response to resilience building: is it working?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•</a:t>
            </a:r>
            <a:r>
              <a:rPr lang="en-GB" dirty="0"/>
              <a:t>	Frame</a:t>
            </a:r>
            <a:r>
              <a:rPr lang="en-GB" dirty="0" smtClean="0"/>
              <a:t>:</a:t>
            </a:r>
            <a:endParaRPr lang="en-GB" dirty="0"/>
          </a:p>
          <a:p>
            <a:pPr lvl="1"/>
            <a:r>
              <a:rPr lang="en-GB" dirty="0" smtClean="0"/>
              <a:t>Highlight </a:t>
            </a:r>
            <a:r>
              <a:rPr lang="en-GB" dirty="0"/>
              <a:t>successful innovations and challenges to the realization of the EU funded projects and regional programme short to medium term results.</a:t>
            </a:r>
          </a:p>
          <a:p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721100" y="1040081"/>
            <a:ext cx="5208618" cy="59821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/>
              <a:t> Purpose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694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/>
            <a:endParaRPr lang="en-US" sz="2000" b="1" u="sng" dirty="0" smtClean="0"/>
          </a:p>
          <a:p>
            <a:pPr marL="342900" lvl="0" indent="-342900" algn="ctr"/>
            <a:endParaRPr lang="en-US" sz="2000" b="1" u="sng" dirty="0" smtClean="0"/>
          </a:p>
          <a:p>
            <a:pPr marL="342900" lvl="0" indent="-342900" algn="ctr"/>
            <a:endParaRPr lang="en-US" sz="2000" b="1" u="sng" dirty="0" smtClean="0"/>
          </a:p>
          <a:p>
            <a:pPr marL="342900" lvl="0" indent="-342900" algn="ctr"/>
            <a:r>
              <a:rPr lang="en-US" sz="2000" b="1" u="sng" dirty="0" smtClean="0"/>
              <a:t>Project Background</a:t>
            </a:r>
            <a:endParaRPr lang="en-US" b="1" dirty="0" smtClean="0"/>
          </a:p>
          <a:p>
            <a:r>
              <a:rPr lang="en-US" b="1" dirty="0" smtClean="0"/>
              <a:t>Title</a:t>
            </a:r>
            <a:r>
              <a:rPr lang="en-US" dirty="0" smtClean="0"/>
              <a:t>: Food Security Enhancing Through Sustainable Agricultural Production</a:t>
            </a:r>
            <a:endParaRPr lang="en-US" b="1" dirty="0" smtClean="0"/>
          </a:p>
          <a:p>
            <a:pPr lvl="0"/>
            <a:endParaRPr lang="en-US" b="1" dirty="0" smtClean="0"/>
          </a:p>
          <a:p>
            <a:pPr lvl="0"/>
            <a:r>
              <a:rPr lang="en-US" b="1" dirty="0" smtClean="0"/>
              <a:t>Duration :</a:t>
            </a:r>
            <a:r>
              <a:rPr lang="en-US" dirty="0" smtClean="0"/>
              <a:t>36 months</a:t>
            </a:r>
          </a:p>
          <a:p>
            <a:pPr lvl="0"/>
            <a:endParaRPr lang="en-US" dirty="0" smtClean="0"/>
          </a:p>
          <a:p>
            <a:pPr lvl="0"/>
            <a:r>
              <a:rPr lang="en-US" b="1" dirty="0" smtClean="0"/>
              <a:t>Locations:</a:t>
            </a:r>
            <a:r>
              <a:rPr lang="en-US" dirty="0" smtClean="0"/>
              <a:t> </a:t>
            </a:r>
            <a:r>
              <a:rPr lang="en-US" u="sng" dirty="0" smtClean="0"/>
              <a:t>Gogrial West County</a:t>
            </a:r>
            <a:r>
              <a:rPr lang="en-US" dirty="0" smtClean="0"/>
              <a:t> (Kuac South and North payams); </a:t>
            </a:r>
            <a:r>
              <a:rPr lang="en-US" u="sng" dirty="0" smtClean="0"/>
              <a:t>Gogrial East County</a:t>
            </a:r>
            <a:r>
              <a:rPr lang="en-US" dirty="0" smtClean="0"/>
              <a:t>: - (Toch North, Pathuon West and Nyang Payams) Warrap State of South Sudan</a:t>
            </a:r>
          </a:p>
          <a:p>
            <a:pPr lvl="0"/>
            <a:r>
              <a:rPr lang="en-US" b="1" dirty="0" smtClean="0"/>
              <a:t>Project Budget</a:t>
            </a:r>
            <a:r>
              <a:rPr lang="en-US" dirty="0" smtClean="0"/>
              <a:t>: €1,666,666</a:t>
            </a:r>
          </a:p>
          <a:p>
            <a:pPr lvl="0"/>
            <a:endParaRPr lang="en-US" b="1" dirty="0" smtClean="0"/>
          </a:p>
          <a:p>
            <a:pPr lvl="0"/>
            <a:r>
              <a:rPr lang="en-US" b="1" dirty="0" smtClean="0"/>
              <a:t>Objectives: </a:t>
            </a:r>
            <a:r>
              <a:rPr lang="en-US" dirty="0" smtClean="0"/>
              <a:t>To contribute to </a:t>
            </a:r>
            <a:r>
              <a:rPr lang="en-US" u="sng" dirty="0" smtClean="0"/>
              <a:t>increased food security</a:t>
            </a:r>
            <a:r>
              <a:rPr lang="en-US" dirty="0" smtClean="0"/>
              <a:t>, </a:t>
            </a:r>
            <a:r>
              <a:rPr lang="en-US" u="sng" dirty="0" smtClean="0"/>
              <a:t>reduced vulnerability</a:t>
            </a:r>
            <a:r>
              <a:rPr lang="en-US" dirty="0" smtClean="0"/>
              <a:t> and enhanced        livelihoods of </a:t>
            </a:r>
            <a:r>
              <a:rPr lang="en-US" u="sng" dirty="0" smtClean="0"/>
              <a:t>rural communities</a:t>
            </a:r>
            <a:r>
              <a:rPr lang="en-US" dirty="0" smtClean="0"/>
              <a:t> by supporting </a:t>
            </a:r>
            <a:r>
              <a:rPr lang="en-US" u="sng" dirty="0" smtClean="0"/>
              <a:t>household subsistence farmers</a:t>
            </a:r>
            <a:r>
              <a:rPr lang="en-US" dirty="0" smtClean="0"/>
              <a:t> in Warrap State of South Sudan.</a:t>
            </a:r>
          </a:p>
          <a:p>
            <a:pPr lvl="0"/>
            <a:r>
              <a:rPr lang="en-US" b="1" dirty="0" smtClean="0"/>
              <a:t>Specific Objectives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u="sng" dirty="0" smtClean="0"/>
              <a:t>Increased agriculture production</a:t>
            </a:r>
            <a:r>
              <a:rPr lang="en-US" dirty="0" smtClean="0"/>
              <a:t> and productivity through </a:t>
            </a:r>
            <a:r>
              <a:rPr lang="en-US" u="sng" dirty="0" smtClean="0"/>
              <a:t>strengthened extension services</a:t>
            </a:r>
            <a:r>
              <a:rPr lang="en-US" dirty="0" smtClean="0"/>
              <a:t> and </a:t>
            </a:r>
            <a:r>
              <a:rPr lang="en-US" u="sng" dirty="0" smtClean="0"/>
              <a:t>innovative farming.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u="sng" dirty="0" smtClean="0"/>
              <a:t>Animal traction</a:t>
            </a:r>
            <a:r>
              <a:rPr lang="en-US" dirty="0" smtClean="0"/>
              <a:t> is adopted as a viable, cost-effective and </a:t>
            </a:r>
            <a:r>
              <a:rPr lang="en-US" u="sng" dirty="0" smtClean="0"/>
              <a:t>sustainable technology </a:t>
            </a:r>
            <a:r>
              <a:rPr lang="en-US" dirty="0" smtClean="0"/>
              <a:t>and  contributes to annual </a:t>
            </a:r>
            <a:r>
              <a:rPr lang="en-US" u="sng" dirty="0" smtClean="0"/>
              <a:t>increase in cultivated farmed land</a:t>
            </a:r>
            <a:r>
              <a:rPr lang="en-US" dirty="0" smtClean="0"/>
              <a:t>, improved tillage and </a:t>
            </a:r>
            <a:r>
              <a:rPr lang="en-US" u="sng" dirty="0" smtClean="0"/>
              <a:t>increased  productivity </a:t>
            </a:r>
            <a:r>
              <a:rPr lang="en-US" dirty="0" smtClean="0"/>
              <a:t>per acreage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Increase in </a:t>
            </a:r>
            <a:r>
              <a:rPr lang="en-US" u="sng" dirty="0" smtClean="0"/>
              <a:t>household income</a:t>
            </a:r>
            <a:r>
              <a:rPr lang="en-US" dirty="0" smtClean="0"/>
              <a:t> as a result of access to </a:t>
            </a:r>
            <a:r>
              <a:rPr lang="en-US" u="sng" dirty="0" smtClean="0"/>
              <a:t>microfinance, local markets, and linkages to value chain actors</a:t>
            </a:r>
            <a:endParaRPr lang="en-US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 smtClean="0"/>
              <a:t>Increased resilience to shocks</a:t>
            </a:r>
            <a:r>
              <a:rPr lang="en-US" dirty="0" smtClean="0"/>
              <a:t> in climatic/ environmental changes and manmade disasters such as conflict</a:t>
            </a:r>
          </a:p>
          <a:p>
            <a:pPr marL="514350" lvl="0" indent="-514350"/>
            <a:endParaRPr lang="en-US" b="1" dirty="0" smtClean="0"/>
          </a:p>
        </p:txBody>
      </p:sp>
      <p:pic>
        <p:nvPicPr>
          <p:cNvPr id="6" name="Picture 5" descr="VSF 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3698" y="253218"/>
            <a:ext cx="801859" cy="506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558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\\192.168.0.62\bkup-users-rdir(p)\nondi\My Documents\My Pictures\New Picture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4820" y="785151"/>
            <a:ext cx="3209180" cy="24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14300" y="514350"/>
            <a:ext cx="3133725" cy="555307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en-GB" b="1" u="sng" dirty="0" smtClean="0"/>
              <a:t>Poultry Breeding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/>
              <a:t>200 indigenous chicken were raised for 6 months under ideal conditions for experimentation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/>
              <a:t>1,200 one day old improved breed chicks raised for 3 months and distributed to 297 HH for cross breeding purpose to improve the local breed.</a:t>
            </a:r>
          </a:p>
          <a:p>
            <a:pPr lvl="1">
              <a:buFont typeface="Arial" pitchFamily="34" charset="0"/>
              <a:buChar char="•"/>
            </a:pPr>
            <a:r>
              <a:rPr lang="en-GB" sz="1600" dirty="0" smtClean="0"/>
              <a:t>The improved breeds were subjected to free range system with controlled supplies (food and water) to improve their adaptability insti</a:t>
            </a:r>
            <a:r>
              <a:rPr lang="en-GB" dirty="0" smtClean="0"/>
              <a:t>ncts</a:t>
            </a:r>
          </a:p>
          <a:p>
            <a:pPr lvl="1">
              <a:buFont typeface="Arial" pitchFamily="34" charset="0"/>
              <a:buChar char="•"/>
            </a:pPr>
            <a:endParaRPr lang="en-GB" dirty="0" smtClean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500430" y="142876"/>
            <a:ext cx="5429288" cy="3357564"/>
          </a:xfrm>
        </p:spPr>
        <p:txBody>
          <a:bodyPr>
            <a:normAutofit/>
          </a:bodyPr>
          <a:lstStyle/>
          <a:p>
            <a:endParaRPr lang="en-US" sz="9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500430" y="3571875"/>
            <a:ext cx="5643570" cy="3286125"/>
          </a:xfrm>
        </p:spPr>
        <p:txBody>
          <a:bodyPr/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7500" y="142876"/>
            <a:ext cx="24765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The local breed cocks weighed 0.9 kg and hens 0.71kg at the end of 6 months. Their eggs weighed </a:t>
            </a:r>
            <a:r>
              <a:rPr lang="en-US" sz="1200" b="1" dirty="0" smtClean="0"/>
              <a:t>35g </a:t>
            </a:r>
            <a:r>
              <a:rPr lang="en-US" sz="1200" b="1" dirty="0" smtClean="0"/>
              <a:t>while the chicks weighed </a:t>
            </a:r>
            <a:r>
              <a:rPr lang="en-US" sz="1200" b="1" dirty="0" smtClean="0"/>
              <a:t>30g</a:t>
            </a:r>
            <a:r>
              <a:rPr lang="en-US" sz="1200" b="1" dirty="0" smtClean="0"/>
              <a:t>. 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538530" y="2484779"/>
            <a:ext cx="24145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/>
              <a:t>The growth rate  of the chicks was at 0.02 kg live weight per week under special conditions in the 1</a:t>
            </a:r>
            <a:r>
              <a:rPr lang="en-US" sz="1200" b="1" baseline="30000" dirty="0" smtClean="0"/>
              <a:t>st</a:t>
            </a:r>
            <a:r>
              <a:rPr lang="en-US" sz="1200" b="1" dirty="0" smtClean="0"/>
              <a:t> 2 weeks.  </a:t>
            </a:r>
          </a:p>
          <a:p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55357" y="3635514"/>
            <a:ext cx="1362075" cy="1415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The chicks  weigh </a:t>
            </a:r>
            <a:r>
              <a:rPr lang="en-US" sz="1200" b="1" dirty="0" smtClean="0">
                <a:solidFill>
                  <a:schemeClr val="tx1"/>
                </a:solidFill>
              </a:rPr>
              <a:t>60 </a:t>
            </a:r>
            <a:r>
              <a:rPr lang="en-US" sz="1200" b="1" dirty="0" smtClean="0">
                <a:solidFill>
                  <a:schemeClr val="tx1"/>
                </a:solidFill>
              </a:rPr>
              <a:t>g and grew at rate </a:t>
            </a:r>
            <a:r>
              <a:rPr lang="en-US" sz="1200" b="1" dirty="0" smtClean="0">
                <a:solidFill>
                  <a:schemeClr val="tx1"/>
                </a:solidFill>
              </a:rPr>
              <a:t>200g  </a:t>
            </a:r>
            <a:r>
              <a:rPr lang="en-US" sz="1200" b="1" dirty="0" smtClean="0">
                <a:solidFill>
                  <a:schemeClr val="tx1"/>
                </a:solidFill>
              </a:rPr>
              <a:t>per week at live weight</a:t>
            </a:r>
            <a:r>
              <a:rPr lang="en-US" sz="1400" b="1" dirty="0" smtClean="0">
                <a:solidFill>
                  <a:srgbClr val="C00000"/>
                </a:solidFill>
              </a:rPr>
              <a:t>. </a:t>
            </a:r>
          </a:p>
          <a:p>
            <a:endParaRPr lang="en-US" sz="1200" b="1" dirty="0" smtClean="0">
              <a:solidFill>
                <a:srgbClr val="FFFF00"/>
              </a:solidFill>
            </a:endParaRPr>
          </a:p>
          <a:p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0430" y="5326201"/>
            <a:ext cx="2580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The improved eggs  were incubated for  21 days  to hatch in Luonyaker. Other were outsources from re-known breeder.</a:t>
            </a:r>
          </a:p>
          <a:p>
            <a:r>
              <a:rPr lang="en-US" sz="1200" b="1" dirty="0" smtClean="0"/>
              <a:t>Their food intake was at 0.8kg per week per chick in the first 2 weeks and the consumption rate  increased as they growth.</a:t>
            </a:r>
            <a:endParaRPr lang="en-US" sz="1200" b="1" dirty="0"/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6934198" y="4752974"/>
            <a:ext cx="571500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24459" y="3264098"/>
            <a:ext cx="2130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/>
              <a:t>Improved  breed</a:t>
            </a:r>
            <a:endParaRPr lang="en-US" sz="1400" b="1" u="sng" dirty="0"/>
          </a:p>
        </p:txBody>
      </p:sp>
      <p:sp>
        <p:nvSpPr>
          <p:cNvPr id="23" name="TextBox 22"/>
          <p:cNvSpPr txBox="1"/>
          <p:nvPr/>
        </p:nvSpPr>
        <p:spPr>
          <a:xfrm>
            <a:off x="4023873" y="0"/>
            <a:ext cx="2130716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 smtClean="0"/>
              <a:t>Indigenous   breed</a:t>
            </a:r>
            <a:endParaRPr lang="en-US" sz="1400" b="1" u="sng" dirty="0"/>
          </a:p>
        </p:txBody>
      </p:sp>
      <p:pic>
        <p:nvPicPr>
          <p:cNvPr id="20" name="Picture 19" descr="VSF 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75" y="54559"/>
            <a:ext cx="801859" cy="506436"/>
          </a:xfrm>
          <a:prstGeom prst="rect">
            <a:avLst/>
          </a:prstGeom>
          <a:noFill/>
        </p:spPr>
      </p:pic>
      <p:pic>
        <p:nvPicPr>
          <p:cNvPr id="21" name="Picture 20" descr="\\192.168.0.62\bkup-users-rdir(p)\nondi\My Documents\My Pictures\New Picture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307777"/>
            <a:ext cx="3145569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\\192.168.0.62\bkup-users-rdir(p)\nondi\My Documents\My Pictures\New Picture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0" y="3635514"/>
            <a:ext cx="1911460" cy="162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5324475" y="4333875"/>
            <a:ext cx="628650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\\192.168.0.62\bkup-users-rdir(p)\nondi\My Documents\My Pictures\New Picture (3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24459" y="4819041"/>
            <a:ext cx="3192973" cy="191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rot="16200000" flipH="1">
            <a:off x="7558087" y="5081587"/>
            <a:ext cx="457200" cy="371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7" name="Picture 26" descr="\\192.168.0.62\bkup-users-rdir(p)\nondi\My Documents\My Pictures\New Picture (2)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63155" y="3635514"/>
            <a:ext cx="2182311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350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00430" y="123824"/>
            <a:ext cx="5643570" cy="3676649"/>
          </a:xfrm>
        </p:spPr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500430" y="3838574"/>
            <a:ext cx="5643570" cy="3057525"/>
          </a:xfrm>
        </p:spPr>
        <p:txBody>
          <a:bodyPr/>
          <a:lstStyle/>
          <a:p>
            <a:pPr marL="342900" indent="-342900">
              <a:buFont typeface="+mj-lt"/>
              <a:buAutoNum type="alphaUcPeriod"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95275"/>
            <a:ext cx="3295650" cy="399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u="sng" dirty="0" smtClean="0"/>
              <a:t>Inputs and Output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Training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Treatment and vaccination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Extension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Shelter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Feeds and water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dirty="0" smtClean="0"/>
              <a:t>Market and information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00430" y="123825"/>
            <a:ext cx="5643570" cy="3524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9243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741212"/>
            <a:ext cx="3295649" cy="28711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516378" y="3431142"/>
            <a:ext cx="117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Housing</a:t>
            </a:r>
            <a:endParaRPr lang="en-US" dirty="0"/>
          </a:p>
        </p:txBody>
      </p:sp>
      <p:sp>
        <p:nvSpPr>
          <p:cNvPr id="26" name="Plus 25"/>
          <p:cNvSpPr/>
          <p:nvPr/>
        </p:nvSpPr>
        <p:spPr>
          <a:xfrm>
            <a:off x="5940080" y="4025900"/>
            <a:ext cx="432146" cy="533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>
            <a:off x="6048923" y="4838700"/>
            <a:ext cx="32330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VSF 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32" y="72225"/>
            <a:ext cx="801859" cy="506436"/>
          </a:xfrm>
          <a:prstGeom prst="rect">
            <a:avLst/>
          </a:prstGeom>
          <a:noFill/>
        </p:spPr>
      </p:pic>
      <p:pic>
        <p:nvPicPr>
          <p:cNvPr id="33" name="Picture 32" descr="C:\Users\nondi\Desktop\Desktop Nondi\Desk Top 3 (March 20160\Elizabeth in Luonyaker Oct 15\SAM_0088.JPG"/>
          <p:cNvPicPr/>
          <p:nvPr/>
        </p:nvPicPr>
        <p:blipFill>
          <a:blip r:embed="rId4"/>
          <a:srcRect l="11016" t="16525" r="19366" b="20321"/>
          <a:stretch>
            <a:fillRect/>
          </a:stretch>
        </p:blipFill>
        <p:spPr bwMode="auto">
          <a:xfrm>
            <a:off x="3329194" y="89880"/>
            <a:ext cx="2008533" cy="137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3705226" y="1079389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feeding</a:t>
            </a:r>
            <a:endParaRPr lang="en-US" dirty="0"/>
          </a:p>
        </p:txBody>
      </p:sp>
      <p:pic>
        <p:nvPicPr>
          <p:cNvPr id="35" name="Picture 34" descr="C:\Users\nondi\Desktop\Desktop Nondi\Desktop\Entertainments\Poultry vaccination  Picts Bengo (NCD)\DSC00024.JPG"/>
          <p:cNvPicPr/>
          <p:nvPr/>
        </p:nvPicPr>
        <p:blipFill>
          <a:blip r:embed="rId5"/>
          <a:srcRect l="3826" t="12406" r="19122" b="17660"/>
          <a:stretch>
            <a:fillRect/>
          </a:stretch>
        </p:blipFill>
        <p:spPr bwMode="auto">
          <a:xfrm>
            <a:off x="7129421" y="0"/>
            <a:ext cx="2014579" cy="137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7516378" y="1096123"/>
            <a:ext cx="12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38" name="Picture 37" descr="\\192.168.0.62\bkup-users-rdir(p)\nondi\My Documents\My Pictures\New Picture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8343" y="1053862"/>
            <a:ext cx="1415415" cy="15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 rot="8618646">
            <a:off x="6813787" y="874758"/>
            <a:ext cx="390246" cy="409262"/>
          </a:xfrm>
          <a:prstGeom prst="rightArrow">
            <a:avLst>
              <a:gd name="adj1" fmla="val 3790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178293">
            <a:off x="5115310" y="939903"/>
            <a:ext cx="444834" cy="278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\\192.168.0.62\bkup-users-rdir(p)\nondi\My Documents\My Pictures\New Picture (1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1460" y="2461260"/>
            <a:ext cx="1780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323954" y="3431142"/>
            <a:ext cx="1174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Trainings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19816151">
            <a:off x="5052774" y="2331561"/>
            <a:ext cx="601053" cy="278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\\192.168.0.62\bkup-users-rdir(p)\nondi\My Documents\My Pictures\New Picture (2)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87358" y="2461260"/>
            <a:ext cx="164446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ight Arrow 16"/>
          <p:cNvSpPr/>
          <p:nvPr/>
        </p:nvSpPr>
        <p:spPr>
          <a:xfrm rot="12677377">
            <a:off x="6920790" y="2498379"/>
            <a:ext cx="606761" cy="278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\\192.168.0.62\bkup-users-rdir(p)\nondi\My Documents\My Pictures\New Picture (3)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0" y="3832860"/>
            <a:ext cx="113728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\\192.168.0.62\bkup-users-rdir(p)\nondi\My Documents\My Pictures\New Picture (5)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34186" y="3863974"/>
            <a:ext cx="1156018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\\192.168.0.62\bkup-users-rdir(p)\nondi\My Documents\My Pictures\New Picture (4)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72226" y="3832860"/>
            <a:ext cx="1287518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\\192.168.0.62\bkup-users-rdir(p)\nondi\My Documents\My Pictures\New Picture (6)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56482" y="3832860"/>
            <a:ext cx="1287518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\\192.168.0.62\bkup-users-rdir(p)\nondi\My Documents\My Pictures\New Picture (7)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37727" y="5143500"/>
            <a:ext cx="1975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\\192.168.0.62\bkup-users-rdir(p)\nondi\My Documents\My Pictures\New Picture.jpg"/>
          <p:cNvPicPr/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6378" y="5852160"/>
            <a:ext cx="15787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\\192.168.0.62\bkup-users-rdir(p)\nondi\My Documents\My Pictures\New Picture (1).jpg"/>
          <p:cNvPicPr/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91889" y="5852159"/>
            <a:ext cx="14840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 rot="18884373">
            <a:off x="7347740" y="5682036"/>
            <a:ext cx="32330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40"/>
          <p:cNvSpPr/>
          <p:nvPr/>
        </p:nvSpPr>
        <p:spPr>
          <a:xfrm rot="2644752">
            <a:off x="5077756" y="5681873"/>
            <a:ext cx="323303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81949" y="4958834"/>
            <a:ext cx="1484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Improved breeds</a:t>
            </a:r>
            <a:endParaRPr lang="en-US" sz="1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7400925" y="4924425"/>
            <a:ext cx="1533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Local Breeds</a:t>
            </a:r>
            <a:endParaRPr lang="en-US" sz="1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5400675" y="6248400"/>
            <a:ext cx="2009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Cross breed-improved</a:t>
            </a:r>
            <a:endParaRPr lang="en-US" sz="1400" b="1" dirty="0"/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75333" y="2741212"/>
          <a:ext cx="3220316" cy="3924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40"/>
                <a:gridCol w="1419225"/>
                <a:gridCol w="1504951"/>
              </a:tblGrid>
              <a:tr h="3751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Local breeds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Cross breed</a:t>
                      </a:r>
                      <a:endParaRPr lang="en-US" sz="1400" dirty="0"/>
                    </a:p>
                  </a:txBody>
                  <a:tcPr/>
                </a:tc>
              </a:tr>
              <a:tr h="46180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Egg weight- </a:t>
                      </a:r>
                      <a:r>
                        <a:rPr lang="en-US" sz="1400" dirty="0" smtClean="0"/>
                        <a:t>30g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Egg </a:t>
                      </a:r>
                      <a:r>
                        <a:rPr lang="en-US" sz="1400" dirty="0" smtClean="0"/>
                        <a:t>weight-45g</a:t>
                      </a:r>
                      <a:endParaRPr lang="en-US" sz="1400" dirty="0"/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Chick weight at 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hatching-35g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Chick weight at </a:t>
                      </a: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hatching-50g</a:t>
                      </a:r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Growth rate per week-0.02kg/wk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Growth rate per week-0.09kg</a:t>
                      </a:r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Hardy</a:t>
                      </a:r>
                    </a:p>
                  </a:txBody>
                  <a:tcPr/>
                </a:tc>
              </a:tr>
              <a:tr h="557215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maternal instincts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Good maternal instincts</a:t>
                      </a:r>
                    </a:p>
                    <a:p>
                      <a:pPr marL="0" algn="l" rtl="0" eaLnBrk="1" latinLnBrk="0" hangingPunct="1"/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5127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Cock weight-0.9kg, hen weight-0.7kg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Cock weight-2kg, hen weight-1.5kg</a:t>
                      </a:r>
                    </a:p>
                    <a:p>
                      <a:pPr marL="0" algn="l" rtl="0" eaLnBrk="1" latinLnBrk="0" hangingPunct="1"/>
                      <a:endParaRPr kumimoji="0"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00430" y="123824"/>
            <a:ext cx="5643570" cy="3676649"/>
          </a:xfrm>
        </p:spPr>
        <p:txBody>
          <a:bodyPr/>
          <a:lstStyle/>
          <a:p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500430" y="3800474"/>
            <a:ext cx="5643570" cy="3057525"/>
          </a:xfrm>
        </p:spPr>
        <p:txBody>
          <a:bodyPr/>
          <a:lstStyle/>
          <a:p>
            <a:pPr marL="342900" indent="-342900">
              <a:buFont typeface="+mj-lt"/>
              <a:buAutoNum type="alphaUcPeriod"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95275"/>
            <a:ext cx="3295650" cy="3997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 smtClean="0"/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00430" y="123825"/>
            <a:ext cx="5643570" cy="3524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3924300" y="1447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" y="1057272"/>
            <a:ext cx="3500429" cy="37242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graphicFrame>
        <p:nvGraphicFramePr>
          <p:cNvPr id="32" name="Chart 31"/>
          <p:cNvGraphicFramePr/>
          <p:nvPr/>
        </p:nvGraphicFramePr>
        <p:xfrm>
          <a:off x="3500428" y="514350"/>
          <a:ext cx="5643572" cy="588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369333"/>
            <a:ext cx="3500428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 smtClean="0"/>
              <a:t>Only 15 % of the interviewed attested to selling chicken for income source.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75% only sold eggs contributing to their HH income.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The average selling price for raw eggs was 1SSP each and for cooked eggs was 2SSP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With an average egg production of 14eggs/HH/week, the weekly projected income ranges from 14-28SSP depending on whether the eggs are sold raw or cooked.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The major income use across the board was for purchase of food with 36% of the respondents attributing to this.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25% used the income for healthcare which especially for malaria treatment. Healthcare also included other minor health ailments as well as overnight emergencies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 A further 25% used the income for tuition. The average tuition for one primary school child per term in the assessed Bomas is 15SSP/term. Based on the weekly projected income of 14-28SSP , each HH is able to raise school fees for one child in just one week without having to sell their productive assets. 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/>
              <a:t> </a:t>
            </a:r>
            <a:r>
              <a:rPr lang="en-US" sz="1200" dirty="0" smtClean="0"/>
              <a:t>The remaining 14% have used their income towards savings, of these half of them are saving towards their ASCA contributions (village savings)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The other half is saving towards construction of chicken houses in order to minimize earlier mentioned losses from predators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523875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/>
              <a:t>Impact Assessment on chicken production to </a:t>
            </a:r>
            <a:r>
              <a:rPr lang="en-US" b="1" u="sng" dirty="0" err="1" smtClean="0"/>
              <a:t>Warrap</a:t>
            </a:r>
            <a:r>
              <a:rPr lang="en-US" b="1" u="sng" dirty="0" smtClean="0"/>
              <a:t> </a:t>
            </a:r>
            <a:r>
              <a:rPr lang="en-US" b="1" u="sng" dirty="0" smtClean="0"/>
              <a:t>Residents (Dec 150)</a:t>
            </a:r>
            <a:endParaRPr lang="en-US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0430" y="1009650"/>
            <a:ext cx="5429288" cy="4429125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3500430" y="1009649"/>
          <a:ext cx="5643570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276225"/>
            <a:ext cx="805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Challenges leading to chicken Losses among the chicken keepers in Warrap state</a:t>
            </a:r>
            <a:endParaRPr lang="en-US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009648"/>
            <a:ext cx="324802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45 % reported losses attributed to predators especially the wild cats and mongoose </a:t>
            </a:r>
          </a:p>
          <a:p>
            <a:r>
              <a:rPr lang="en-US" sz="1400" dirty="0" smtClean="0"/>
              <a:t>29 % claimed snakes were the main killers of their birds </a:t>
            </a:r>
          </a:p>
          <a:p>
            <a:r>
              <a:rPr lang="en-US" sz="1400" dirty="0" smtClean="0"/>
              <a:t>Flying birds (kites and hawks) was mentioned by 9% of the correspondent as their main problem. </a:t>
            </a:r>
          </a:p>
          <a:p>
            <a:r>
              <a:rPr lang="en-US" sz="1400" dirty="0" smtClean="0"/>
              <a:t>Surprisingly only 9% attributed their losses to disease. This may have been due to proper health care (vaccinations and treatments) </a:t>
            </a:r>
          </a:p>
          <a:p>
            <a:r>
              <a:rPr lang="en-US" sz="1400" dirty="0" smtClean="0"/>
              <a:t>8% claimed losses to theft from interested neighbors. </a:t>
            </a:r>
          </a:p>
          <a:p>
            <a:r>
              <a:rPr lang="en-US" sz="1400" dirty="0" smtClean="0"/>
              <a:t>Less that 2 % mentioned feeding and watering as a problem probably because the chicken were on free range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3233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2102" y="34454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6474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Key success</a:t>
            </a:r>
            <a:endParaRPr lang="en-US" sz="1800" dirty="0"/>
          </a:p>
        </p:txBody>
      </p:sp>
      <p:sp>
        <p:nvSpPr>
          <p:cNvPr id="7" name="Subtitle 3"/>
          <p:cNvSpPr>
            <a:spLocks noGrp="1"/>
          </p:cNvSpPr>
          <p:nvPr>
            <p:ph idx="1"/>
          </p:nvPr>
        </p:nvSpPr>
        <p:spPr>
          <a:xfrm>
            <a:off x="304800" y="1021948"/>
            <a:ext cx="8686800" cy="5226452"/>
          </a:xfrm>
        </p:spPr>
        <p:txBody>
          <a:bodyPr>
            <a:noAutofit/>
          </a:bodyPr>
          <a:lstStyle/>
          <a:p>
            <a:endParaRPr lang="en-AU" sz="1800" dirty="0" smtClean="0"/>
          </a:p>
          <a:p>
            <a:r>
              <a:rPr lang="en-AU" sz="1800" dirty="0" smtClean="0"/>
              <a:t> Increased household income</a:t>
            </a:r>
          </a:p>
          <a:p>
            <a:r>
              <a:rPr lang="en-AU" sz="1800" dirty="0" smtClean="0"/>
              <a:t>Improved household nutrition</a:t>
            </a:r>
          </a:p>
          <a:p>
            <a:r>
              <a:rPr lang="en-AU" sz="1800" dirty="0" smtClean="0"/>
              <a:t>Improved dignity to women</a:t>
            </a:r>
          </a:p>
          <a:p>
            <a:r>
              <a:rPr lang="en-AU" sz="1800" dirty="0" smtClean="0"/>
              <a:t>Increase interest and knowledge in chicken keeping</a:t>
            </a:r>
          </a:p>
          <a:p>
            <a:pPr>
              <a:buNone/>
            </a:pPr>
            <a:r>
              <a:rPr lang="en-AU" sz="1800" dirty="0" smtClean="0"/>
              <a:t>  </a:t>
            </a:r>
            <a:r>
              <a:rPr lang="en-AU" sz="1800" b="1" u="sng" dirty="0" smtClean="0"/>
              <a:t>Key Challenges</a:t>
            </a:r>
          </a:p>
          <a:p>
            <a:r>
              <a:rPr lang="en-AU" sz="1800" dirty="0" smtClean="0"/>
              <a:t>Diseases and parasites</a:t>
            </a:r>
          </a:p>
          <a:p>
            <a:r>
              <a:rPr lang="en-AU" sz="1800" dirty="0" smtClean="0"/>
              <a:t>Feeds</a:t>
            </a:r>
          </a:p>
          <a:p>
            <a:r>
              <a:rPr lang="en-AU" sz="1800" dirty="0" smtClean="0"/>
              <a:t>Logistics (transportation of the chicks)</a:t>
            </a:r>
          </a:p>
          <a:p>
            <a:r>
              <a:rPr lang="en-AU" sz="1800" dirty="0" smtClean="0"/>
              <a:t>Predation</a:t>
            </a:r>
          </a:p>
          <a:p>
            <a:r>
              <a:rPr lang="en-AU" sz="1800" dirty="0" err="1" smtClean="0"/>
              <a:t>Motherbility</a:t>
            </a:r>
            <a:endParaRPr lang="en-AU" sz="1800" dirty="0" smtClean="0"/>
          </a:p>
          <a:p>
            <a:pPr>
              <a:buNone/>
            </a:pPr>
            <a:r>
              <a:rPr lang="en-AU" sz="1800" b="1" u="sng" dirty="0" smtClean="0"/>
              <a:t>Lesson learnt</a:t>
            </a:r>
          </a:p>
          <a:p>
            <a:r>
              <a:rPr lang="en-AU" sz="1800" dirty="0" smtClean="0"/>
              <a:t>Chicken has empowered vulnerable households economically in the shortest time ever.</a:t>
            </a:r>
          </a:p>
          <a:p>
            <a:r>
              <a:rPr lang="en-AU" sz="1800" dirty="0" smtClean="0"/>
              <a:t>Chicken has contributed enormously to reducing domestic misunderstandings in many HH </a:t>
            </a:r>
          </a:p>
          <a:p>
            <a:endParaRPr lang="en-AU" sz="1800" dirty="0" smtClean="0"/>
          </a:p>
          <a:p>
            <a:pPr>
              <a:buNone/>
            </a:pPr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  <a:p>
            <a:endParaRPr lang="en-AU" sz="18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021947"/>
            <a:ext cx="3124033" cy="1343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0" y="2197100"/>
            <a:ext cx="3124033" cy="2171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sz="1400" dirty="0"/>
          </a:p>
          <a:p>
            <a:pPr marL="285750" indent="-285750">
              <a:buFont typeface="Arial"/>
              <a:buChar char="•"/>
            </a:pPr>
            <a:endParaRPr lang="en-AU" sz="1400" dirty="0"/>
          </a:p>
          <a:p>
            <a:pPr marL="285750" indent="-285750">
              <a:buFont typeface="Arial"/>
              <a:buChar char="•"/>
            </a:pPr>
            <a:endParaRPr lang="en-AU" sz="1400" dirty="0" smtClean="0"/>
          </a:p>
          <a:p>
            <a:endParaRPr lang="en-AU" sz="1400" dirty="0" smtClean="0"/>
          </a:p>
          <a:p>
            <a:endParaRPr lang="en-AU" sz="1400" dirty="0" smtClean="0"/>
          </a:p>
          <a:p>
            <a:endParaRPr lang="en-AU" sz="1400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95700" y="1021947"/>
            <a:ext cx="5234018" cy="616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  <a:endParaRPr lang="en-AU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365078"/>
            <a:ext cx="2692400" cy="1927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AU" dirty="0" smtClean="0"/>
              <a:t>-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5031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3703</TotalTime>
  <Words>982</Words>
  <Application>Microsoft Macintosh PowerPoint</Application>
  <PresentationFormat>On-screen Show (4:3)</PresentationFormat>
  <Paragraphs>211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Custom Design</vt:lpstr>
      <vt:lpstr>Trek</vt:lpstr>
      <vt:lpstr>Slide 1</vt:lpstr>
      <vt:lpstr>Slide 2</vt:lpstr>
      <vt:lpstr>Name of Presenter, Daniel Nondi (Project Manager) Agency:VSF Germany  Contract Reference:DCI-FOOD-2014-337-937 Project: Food security Enhancing Through sustainable Agricultural Production (FESAP)</vt:lpstr>
      <vt:lpstr>Slide 4</vt:lpstr>
      <vt:lpstr>Slide 5</vt:lpstr>
      <vt:lpstr> </vt:lpstr>
      <vt:lpstr> </vt:lpstr>
      <vt:lpstr>Slide 8</vt:lpstr>
      <vt:lpstr>Key success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Angus Duncan Graham</dc:creator>
  <cp:lastModifiedBy>nondi</cp:lastModifiedBy>
  <cp:revision>667</cp:revision>
  <dcterms:created xsi:type="dcterms:W3CDTF">2014-08-12T13:03:27Z</dcterms:created>
  <dcterms:modified xsi:type="dcterms:W3CDTF">2016-05-24T11:52:49Z</dcterms:modified>
</cp:coreProperties>
</file>