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9"/>
  </p:notesMasterIdLst>
  <p:handoutMasterIdLst>
    <p:handoutMasterId r:id="rId30"/>
  </p:handoutMasterIdLst>
  <p:sldIdLst>
    <p:sldId id="316" r:id="rId2"/>
    <p:sldId id="318" r:id="rId3"/>
    <p:sldId id="320" r:id="rId4"/>
    <p:sldId id="321" r:id="rId5"/>
    <p:sldId id="325" r:id="rId6"/>
    <p:sldId id="327" r:id="rId7"/>
    <p:sldId id="328" r:id="rId8"/>
    <p:sldId id="337" r:id="rId9"/>
    <p:sldId id="295" r:id="rId10"/>
    <p:sldId id="275" r:id="rId11"/>
    <p:sldId id="347" r:id="rId12"/>
    <p:sldId id="348" r:id="rId13"/>
    <p:sldId id="349" r:id="rId14"/>
    <p:sldId id="350" r:id="rId15"/>
    <p:sldId id="351" r:id="rId16"/>
    <p:sldId id="352" r:id="rId17"/>
    <p:sldId id="298" r:id="rId18"/>
    <p:sldId id="353" r:id="rId19"/>
    <p:sldId id="299" r:id="rId20"/>
    <p:sldId id="300" r:id="rId21"/>
    <p:sldId id="302" r:id="rId22"/>
    <p:sldId id="303" r:id="rId23"/>
    <p:sldId id="304" r:id="rId24"/>
    <p:sldId id="341" r:id="rId25"/>
    <p:sldId id="342" r:id="rId26"/>
    <p:sldId id="344" r:id="rId27"/>
    <p:sldId id="346" r:id="rId28"/>
  </p:sldIdLst>
  <p:sldSz cx="9144000" cy="6858000" type="screen4x3"/>
  <p:notesSz cx="6877050" cy="965676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42">
          <p15:clr>
            <a:srgbClr val="A4A3A4"/>
          </p15:clr>
        </p15:guide>
        <p15:guide id="2" pos="216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0E5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72929" autoAdjust="0"/>
  </p:normalViewPr>
  <p:slideViewPr>
    <p:cSldViewPr>
      <p:cViewPr>
        <p:scale>
          <a:sx n="50" d="100"/>
          <a:sy n="50" d="100"/>
        </p:scale>
        <p:origin x="-1086"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35"/>
    </p:cViewPr>
  </p:sorterViewPr>
  <p:notesViewPr>
    <p:cSldViewPr>
      <p:cViewPr varScale="1">
        <p:scale>
          <a:sx n="80" d="100"/>
          <a:sy n="80" d="100"/>
        </p:scale>
        <p:origin x="-3228" y="-96"/>
      </p:cViewPr>
      <p:guideLst>
        <p:guide orient="horz" pos="3042"/>
        <p:guide pos="216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9738" cy="482600"/>
          </a:xfrm>
          <a:prstGeom prst="rect">
            <a:avLst/>
          </a:prstGeom>
          <a:noFill/>
          <a:ln w="9525">
            <a:noFill/>
            <a:miter lim="800000"/>
            <a:headEnd/>
            <a:tailEnd/>
          </a:ln>
          <a:effectLst/>
        </p:spPr>
        <p:txBody>
          <a:bodyPr vert="horz" wrap="square" lIns="94476" tIns="47238" rIns="94476" bIns="47238" numCol="1" anchor="t" anchorCtr="0" compatLnSpc="1">
            <a:prstTxWarp prst="textNoShape">
              <a:avLst/>
            </a:prstTxWarp>
          </a:bodyPr>
          <a:lstStyle>
            <a:lvl1pPr>
              <a:defRPr sz="1200">
                <a:latin typeface="Arial" charset="0"/>
                <a:cs typeface="Arial" charset="0"/>
              </a:defRPr>
            </a:lvl1pPr>
          </a:lstStyle>
          <a:p>
            <a:pPr>
              <a:defRPr/>
            </a:pPr>
            <a:endParaRPr lang="fr-FR"/>
          </a:p>
        </p:txBody>
      </p:sp>
      <p:sp>
        <p:nvSpPr>
          <p:cNvPr id="40963" name="Rectangle 3"/>
          <p:cNvSpPr>
            <a:spLocks noGrp="1" noChangeArrowheads="1"/>
          </p:cNvSpPr>
          <p:nvPr>
            <p:ph type="dt" sz="quarter" idx="1"/>
          </p:nvPr>
        </p:nvSpPr>
        <p:spPr bwMode="auto">
          <a:xfrm>
            <a:off x="3895725" y="0"/>
            <a:ext cx="2979738" cy="482600"/>
          </a:xfrm>
          <a:prstGeom prst="rect">
            <a:avLst/>
          </a:prstGeom>
          <a:noFill/>
          <a:ln w="9525">
            <a:noFill/>
            <a:miter lim="800000"/>
            <a:headEnd/>
            <a:tailEnd/>
          </a:ln>
          <a:effectLst/>
        </p:spPr>
        <p:txBody>
          <a:bodyPr vert="horz" wrap="square" lIns="94476" tIns="47238" rIns="94476" bIns="47238" numCol="1" anchor="t" anchorCtr="0" compatLnSpc="1">
            <a:prstTxWarp prst="textNoShape">
              <a:avLst/>
            </a:prstTxWarp>
          </a:bodyPr>
          <a:lstStyle>
            <a:lvl1pPr algn="r">
              <a:defRPr sz="1200">
                <a:latin typeface="Arial" charset="0"/>
                <a:cs typeface="Arial" charset="0"/>
              </a:defRPr>
            </a:lvl1pPr>
          </a:lstStyle>
          <a:p>
            <a:pPr>
              <a:defRPr/>
            </a:pPr>
            <a:endParaRPr lang="fr-FR"/>
          </a:p>
        </p:txBody>
      </p:sp>
      <p:sp>
        <p:nvSpPr>
          <p:cNvPr id="40964" name="Rectangle 4"/>
          <p:cNvSpPr>
            <a:spLocks noGrp="1" noChangeArrowheads="1"/>
          </p:cNvSpPr>
          <p:nvPr>
            <p:ph type="ftr" sz="quarter" idx="2"/>
          </p:nvPr>
        </p:nvSpPr>
        <p:spPr bwMode="auto">
          <a:xfrm>
            <a:off x="0" y="9172575"/>
            <a:ext cx="2979738" cy="482600"/>
          </a:xfrm>
          <a:prstGeom prst="rect">
            <a:avLst/>
          </a:prstGeom>
          <a:noFill/>
          <a:ln w="9525">
            <a:noFill/>
            <a:miter lim="800000"/>
            <a:headEnd/>
            <a:tailEnd/>
          </a:ln>
          <a:effectLst/>
        </p:spPr>
        <p:txBody>
          <a:bodyPr vert="horz" wrap="square" lIns="94476" tIns="47238" rIns="94476" bIns="47238" numCol="1" anchor="b" anchorCtr="0" compatLnSpc="1">
            <a:prstTxWarp prst="textNoShape">
              <a:avLst/>
            </a:prstTxWarp>
          </a:bodyPr>
          <a:lstStyle>
            <a:lvl1pPr>
              <a:defRPr sz="1200">
                <a:latin typeface="Arial" charset="0"/>
                <a:cs typeface="Arial" charset="0"/>
              </a:defRPr>
            </a:lvl1pPr>
          </a:lstStyle>
          <a:p>
            <a:pPr>
              <a:defRPr/>
            </a:pPr>
            <a:endParaRPr lang="fr-FR"/>
          </a:p>
        </p:txBody>
      </p:sp>
      <p:sp>
        <p:nvSpPr>
          <p:cNvPr id="40965" name="Rectangle 5"/>
          <p:cNvSpPr>
            <a:spLocks noGrp="1" noChangeArrowheads="1"/>
          </p:cNvSpPr>
          <p:nvPr>
            <p:ph type="sldNum" sz="quarter" idx="3"/>
          </p:nvPr>
        </p:nvSpPr>
        <p:spPr bwMode="auto">
          <a:xfrm>
            <a:off x="3895725" y="9172575"/>
            <a:ext cx="2979738" cy="482600"/>
          </a:xfrm>
          <a:prstGeom prst="rect">
            <a:avLst/>
          </a:prstGeom>
          <a:noFill/>
          <a:ln w="9525">
            <a:noFill/>
            <a:miter lim="800000"/>
            <a:headEnd/>
            <a:tailEnd/>
          </a:ln>
          <a:effectLst/>
        </p:spPr>
        <p:txBody>
          <a:bodyPr vert="horz" wrap="square" lIns="94476" tIns="47238" rIns="94476" bIns="47238" numCol="1" anchor="b" anchorCtr="0" compatLnSpc="1">
            <a:prstTxWarp prst="textNoShape">
              <a:avLst/>
            </a:prstTxWarp>
          </a:bodyPr>
          <a:lstStyle>
            <a:lvl1pPr algn="r">
              <a:defRPr sz="1200">
                <a:latin typeface="Arial" charset="0"/>
                <a:cs typeface="Arial" charset="0"/>
              </a:defRPr>
            </a:lvl1pPr>
          </a:lstStyle>
          <a:p>
            <a:pPr>
              <a:defRPr/>
            </a:pPr>
            <a:fld id="{C3338759-BEFF-4C6E-A984-85B7076EEDFB}" type="slidenum">
              <a:rPr lang="fr-FR"/>
              <a:pPr>
                <a:defRPr/>
              </a:pPr>
              <a:t>‹#›</a:t>
            </a:fld>
            <a:endParaRPr lang="fr-FR"/>
          </a:p>
        </p:txBody>
      </p:sp>
    </p:spTree>
    <p:extLst>
      <p:ext uri="{BB962C8B-B14F-4D97-AF65-F5344CB8AC3E}">
        <p14:creationId xmlns:p14="http://schemas.microsoft.com/office/powerpoint/2010/main" val="1790893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9738" cy="482600"/>
          </a:xfrm>
          <a:prstGeom prst="rect">
            <a:avLst/>
          </a:prstGeom>
          <a:noFill/>
          <a:ln w="9525">
            <a:noFill/>
            <a:miter lim="800000"/>
            <a:headEnd/>
            <a:tailEnd/>
          </a:ln>
          <a:effectLst/>
        </p:spPr>
        <p:txBody>
          <a:bodyPr vert="horz" wrap="square" lIns="94476" tIns="47238" rIns="94476" bIns="47238" numCol="1" anchor="t" anchorCtr="0" compatLnSpc="1">
            <a:prstTxWarp prst="textNoShape">
              <a:avLst/>
            </a:prstTxWarp>
          </a:bodyPr>
          <a:lstStyle>
            <a:lvl1pPr>
              <a:defRPr sz="1200">
                <a:latin typeface="Arial" charset="0"/>
                <a:cs typeface="Arial" charset="0"/>
              </a:defRPr>
            </a:lvl1pPr>
          </a:lstStyle>
          <a:p>
            <a:pPr>
              <a:defRPr/>
            </a:pPr>
            <a:r>
              <a:rPr lang="fr-FR"/>
              <a:t>EU </a:t>
            </a:r>
            <a:r>
              <a:rPr lang="fr-FR" err="1"/>
              <a:t>Gender</a:t>
            </a:r>
            <a:r>
              <a:rPr lang="fr-FR"/>
              <a:t> </a:t>
            </a:r>
            <a:r>
              <a:rPr lang="fr-FR" err="1"/>
              <a:t>Advisory</a:t>
            </a:r>
            <a:r>
              <a:rPr lang="fr-FR"/>
              <a:t> Services</a:t>
            </a:r>
          </a:p>
        </p:txBody>
      </p:sp>
      <p:sp>
        <p:nvSpPr>
          <p:cNvPr id="15363" name="Rectangle 3"/>
          <p:cNvSpPr>
            <a:spLocks noGrp="1" noChangeArrowheads="1"/>
          </p:cNvSpPr>
          <p:nvPr>
            <p:ph type="dt" idx="1"/>
          </p:nvPr>
        </p:nvSpPr>
        <p:spPr bwMode="auto">
          <a:xfrm>
            <a:off x="3895725" y="0"/>
            <a:ext cx="2979738" cy="482600"/>
          </a:xfrm>
          <a:prstGeom prst="rect">
            <a:avLst/>
          </a:prstGeom>
          <a:noFill/>
          <a:ln w="9525">
            <a:noFill/>
            <a:miter lim="800000"/>
            <a:headEnd/>
            <a:tailEnd/>
          </a:ln>
          <a:effectLst/>
        </p:spPr>
        <p:txBody>
          <a:bodyPr vert="horz" wrap="square" lIns="94476" tIns="47238" rIns="94476" bIns="47238" numCol="1" anchor="t" anchorCtr="0" compatLnSpc="1">
            <a:prstTxWarp prst="textNoShape">
              <a:avLst/>
            </a:prstTxWarp>
          </a:bodyPr>
          <a:lstStyle>
            <a:lvl1pPr algn="r">
              <a:defRPr sz="1200">
                <a:latin typeface="Arial" charset="0"/>
                <a:cs typeface="Arial" charset="0"/>
              </a:defRPr>
            </a:lvl1pPr>
          </a:lstStyle>
          <a:p>
            <a:pPr>
              <a:defRPr/>
            </a:pPr>
            <a:r>
              <a:rPr lang="fr-FR"/>
              <a:t>29 </a:t>
            </a:r>
            <a:r>
              <a:rPr lang="fr-FR" err="1"/>
              <a:t>Octoer</a:t>
            </a:r>
            <a:r>
              <a:rPr lang="fr-FR"/>
              <a:t> 2012</a:t>
            </a:r>
          </a:p>
        </p:txBody>
      </p:sp>
      <p:sp>
        <p:nvSpPr>
          <p:cNvPr id="25604" name="Rectangle 4"/>
          <p:cNvSpPr>
            <a:spLocks noGrp="1" noRot="1" noChangeAspect="1" noChangeArrowheads="1" noTextEdit="1"/>
          </p:cNvSpPr>
          <p:nvPr>
            <p:ph type="sldImg" idx="2"/>
          </p:nvPr>
        </p:nvSpPr>
        <p:spPr bwMode="auto">
          <a:xfrm>
            <a:off x="1025525" y="723900"/>
            <a:ext cx="4826000" cy="36210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7388" y="4586288"/>
            <a:ext cx="5502275" cy="4346575"/>
          </a:xfrm>
          <a:prstGeom prst="rect">
            <a:avLst/>
          </a:prstGeom>
          <a:noFill/>
          <a:ln w="9525">
            <a:noFill/>
            <a:miter lim="800000"/>
            <a:headEnd/>
            <a:tailEnd/>
          </a:ln>
          <a:effectLst/>
        </p:spPr>
        <p:txBody>
          <a:bodyPr vert="horz" wrap="square" lIns="94476" tIns="47238" rIns="94476" bIns="47238" numCol="1" anchor="t" anchorCtr="0" compatLnSpc="1">
            <a:prstTxWarp prst="textNoShape">
              <a:avLst/>
            </a:prstTxWarp>
          </a:bodyPr>
          <a:lstStyle/>
          <a:p>
            <a:pPr lvl="0"/>
            <a:r>
              <a:rPr lang="fr-FR" noProof="0" dirty="0" smtClean="0"/>
              <a:t>Cliquez pour modifier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a:p>
            <a:pPr lvl="4"/>
            <a:r>
              <a:rPr lang="fr-FR" noProof="0" dirty="0" smtClean="0"/>
              <a:t>Cinquième niveau</a:t>
            </a:r>
          </a:p>
        </p:txBody>
      </p:sp>
      <p:sp>
        <p:nvSpPr>
          <p:cNvPr id="15367" name="Rectangle 7"/>
          <p:cNvSpPr>
            <a:spLocks noGrp="1" noChangeArrowheads="1"/>
          </p:cNvSpPr>
          <p:nvPr>
            <p:ph type="sldNum" sz="quarter" idx="5"/>
          </p:nvPr>
        </p:nvSpPr>
        <p:spPr bwMode="auto">
          <a:xfrm>
            <a:off x="3895725" y="9172575"/>
            <a:ext cx="2979738" cy="482600"/>
          </a:xfrm>
          <a:prstGeom prst="rect">
            <a:avLst/>
          </a:prstGeom>
          <a:noFill/>
          <a:ln w="9525">
            <a:noFill/>
            <a:miter lim="800000"/>
            <a:headEnd/>
            <a:tailEnd/>
          </a:ln>
          <a:effectLst/>
        </p:spPr>
        <p:txBody>
          <a:bodyPr vert="horz" wrap="square" lIns="94476" tIns="47238" rIns="94476" bIns="47238" numCol="1" anchor="b" anchorCtr="0" compatLnSpc="1">
            <a:prstTxWarp prst="textNoShape">
              <a:avLst/>
            </a:prstTxWarp>
          </a:bodyPr>
          <a:lstStyle>
            <a:lvl1pPr algn="r">
              <a:defRPr sz="1200">
                <a:latin typeface="Arial" charset="0"/>
                <a:cs typeface="Arial" charset="0"/>
              </a:defRPr>
            </a:lvl1pPr>
          </a:lstStyle>
          <a:p>
            <a:pPr>
              <a:defRPr/>
            </a:pPr>
            <a:fld id="{5D642AFA-BD8E-4580-80E6-A49810568661}" type="slidenum">
              <a:rPr lang="fr-FR"/>
              <a:pPr>
                <a:defRPr/>
              </a:pPr>
              <a:t>‹#›</a:t>
            </a:fld>
            <a:endParaRPr lang="fr-FR" dirty="0"/>
          </a:p>
        </p:txBody>
      </p:sp>
      <p:sp>
        <p:nvSpPr>
          <p:cNvPr id="7" name="Tijdelijke aanduiding voor voettekst 6"/>
          <p:cNvSpPr>
            <a:spLocks noGrp="1"/>
          </p:cNvSpPr>
          <p:nvPr>
            <p:ph type="ftr" sz="quarter" idx="4"/>
          </p:nvPr>
        </p:nvSpPr>
        <p:spPr>
          <a:xfrm>
            <a:off x="0" y="9172575"/>
            <a:ext cx="2979738" cy="4826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nl-BE"/>
          </a:p>
        </p:txBody>
      </p:sp>
    </p:spTree>
    <p:extLst>
      <p:ext uri="{BB962C8B-B14F-4D97-AF65-F5344CB8AC3E}">
        <p14:creationId xmlns:p14="http://schemas.microsoft.com/office/powerpoint/2010/main" val="15815438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D642AFA-BD8E-4580-80E6-A49810568661}" type="slidenum">
              <a:rPr lang="fr-FR" smtClean="0"/>
              <a:pPr>
                <a:defRPr/>
              </a:pPr>
              <a:t>1</a:t>
            </a:fld>
            <a:endParaRPr lang="fr-FR" dirty="0"/>
          </a:p>
        </p:txBody>
      </p:sp>
    </p:spTree>
    <p:extLst>
      <p:ext uri="{BB962C8B-B14F-4D97-AF65-F5344CB8AC3E}">
        <p14:creationId xmlns:p14="http://schemas.microsoft.com/office/powerpoint/2010/main" val="1110147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9"/>
          <p:cNvSpPr>
            <a:spLocks noGrp="1" noChangeArrowheads="1"/>
          </p:cNvSpPr>
          <p:nvPr>
            <p:ph type="sldNum" sz="quarter"/>
          </p:nvPr>
        </p:nvSpPr>
        <p:spPr>
          <a:noFill/>
        </p:spPr>
        <p:txBody>
          <a:bodyPr/>
          <a:lstStyle/>
          <a:p>
            <a:fld id="{FDC26DD3-ADD1-4AA1-B7BB-3A355D461F2F}" type="slidenum">
              <a:rPr lang="en-US"/>
              <a:pPr/>
              <a:t>17</a:t>
            </a:fld>
            <a:endParaRPr lang="en-US"/>
          </a:p>
        </p:txBody>
      </p:sp>
      <p:sp>
        <p:nvSpPr>
          <p:cNvPr id="26627" name="Rectangle 1"/>
          <p:cNvSpPr txBox="1">
            <a:spLocks noGrp="1" noRot="1" noChangeAspect="1" noChangeArrowheads="1" noTextEdit="1"/>
          </p:cNvSpPr>
          <p:nvPr>
            <p:ph type="sldImg"/>
          </p:nvPr>
        </p:nvSpPr>
        <p:spPr>
          <a:xfrm>
            <a:off x="1025525" y="723900"/>
            <a:ext cx="4829175" cy="3622675"/>
          </a:xfrm>
          <a:ln/>
        </p:spPr>
      </p:sp>
      <p:sp>
        <p:nvSpPr>
          <p:cNvPr id="26628" name="Rectangle 2"/>
          <p:cNvSpPr txBox="1">
            <a:spLocks noGrp="1" noChangeArrowheads="1"/>
          </p:cNvSpPr>
          <p:nvPr>
            <p:ph type="body" idx="1"/>
          </p:nvPr>
        </p:nvSpPr>
        <p:spPr>
          <a:xfrm>
            <a:off x="687545" y="4588971"/>
            <a:ext cx="5503567" cy="4346470"/>
          </a:xfrm>
          <a:noFill/>
          <a:ln/>
        </p:spPr>
        <p:txBody>
          <a:bodyPr wrap="none" anchor="ctr"/>
          <a:lstStyle/>
          <a:p>
            <a:endParaRPr lang="nl-BE" smtClean="0"/>
          </a:p>
        </p:txBody>
      </p:sp>
    </p:spTree>
    <p:extLst>
      <p:ext uri="{BB962C8B-B14F-4D97-AF65-F5344CB8AC3E}">
        <p14:creationId xmlns:p14="http://schemas.microsoft.com/office/powerpoint/2010/main" val="989436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9"/>
          <p:cNvSpPr>
            <a:spLocks noGrp="1" noChangeArrowheads="1"/>
          </p:cNvSpPr>
          <p:nvPr>
            <p:ph type="sldNum" sz="quarter"/>
          </p:nvPr>
        </p:nvSpPr>
        <p:spPr>
          <a:noFill/>
        </p:spPr>
        <p:txBody>
          <a:bodyPr/>
          <a:lstStyle/>
          <a:p>
            <a:fld id="{FDC26DD3-ADD1-4AA1-B7BB-3A355D461F2F}" type="slidenum">
              <a:rPr lang="en-US"/>
              <a:pPr/>
              <a:t>18</a:t>
            </a:fld>
            <a:endParaRPr lang="en-US"/>
          </a:p>
        </p:txBody>
      </p:sp>
      <p:sp>
        <p:nvSpPr>
          <p:cNvPr id="26627" name="Rectangle 1"/>
          <p:cNvSpPr txBox="1">
            <a:spLocks noGrp="1" noRot="1" noChangeAspect="1" noChangeArrowheads="1" noTextEdit="1"/>
          </p:cNvSpPr>
          <p:nvPr>
            <p:ph type="sldImg"/>
          </p:nvPr>
        </p:nvSpPr>
        <p:spPr>
          <a:xfrm>
            <a:off x="1025525" y="723900"/>
            <a:ext cx="4829175" cy="3622675"/>
          </a:xfrm>
          <a:ln/>
        </p:spPr>
      </p:sp>
      <p:sp>
        <p:nvSpPr>
          <p:cNvPr id="26628" name="Rectangle 2"/>
          <p:cNvSpPr txBox="1">
            <a:spLocks noGrp="1" noChangeArrowheads="1"/>
          </p:cNvSpPr>
          <p:nvPr>
            <p:ph type="body" idx="1"/>
          </p:nvPr>
        </p:nvSpPr>
        <p:spPr>
          <a:xfrm>
            <a:off x="687545" y="4588971"/>
            <a:ext cx="5503567" cy="4346470"/>
          </a:xfrm>
          <a:noFill/>
          <a:ln/>
        </p:spPr>
        <p:txBody>
          <a:bodyPr wrap="none" anchor="ctr"/>
          <a:lstStyle/>
          <a:p>
            <a:endParaRPr lang="nl-BE" smtClean="0"/>
          </a:p>
        </p:txBody>
      </p:sp>
    </p:spTree>
    <p:extLst>
      <p:ext uri="{BB962C8B-B14F-4D97-AF65-F5344CB8AC3E}">
        <p14:creationId xmlns:p14="http://schemas.microsoft.com/office/powerpoint/2010/main" val="2075173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p:spPr>
        <p:txBody>
          <a:bodyPr/>
          <a:lstStyle/>
          <a:p>
            <a:fld id="{5278C941-2036-4482-AA61-909EB3649337}" type="slidenum">
              <a:rPr lang="en-US"/>
              <a:pPr/>
              <a:t>19</a:t>
            </a:fld>
            <a:endParaRPr lang="en-US"/>
          </a:p>
        </p:txBody>
      </p:sp>
      <p:sp>
        <p:nvSpPr>
          <p:cNvPr id="27651" name="Rectangle 1"/>
          <p:cNvSpPr txBox="1">
            <a:spLocks noGrp="1" noRot="1" noChangeAspect="1" noChangeArrowheads="1" noTextEdit="1"/>
          </p:cNvSpPr>
          <p:nvPr>
            <p:ph type="sldImg"/>
          </p:nvPr>
        </p:nvSpPr>
        <p:spPr>
          <a:xfrm>
            <a:off x="1025525" y="723900"/>
            <a:ext cx="4829175" cy="3622675"/>
          </a:xfrm>
          <a:ln/>
        </p:spPr>
      </p:sp>
      <p:sp>
        <p:nvSpPr>
          <p:cNvPr id="27652" name="Rectangle 2"/>
          <p:cNvSpPr txBox="1">
            <a:spLocks noGrp="1" noChangeArrowheads="1"/>
          </p:cNvSpPr>
          <p:nvPr>
            <p:ph type="body" idx="1"/>
          </p:nvPr>
        </p:nvSpPr>
        <p:spPr>
          <a:xfrm>
            <a:off x="687545" y="4588971"/>
            <a:ext cx="5503567" cy="4346470"/>
          </a:xfrm>
          <a:noFill/>
          <a:ln/>
        </p:spPr>
        <p:txBody>
          <a:bodyPr wrap="none" anchor="ctr"/>
          <a:lstStyle/>
          <a:p>
            <a:endParaRPr lang="nl-BE" smtClean="0"/>
          </a:p>
        </p:txBody>
      </p:sp>
    </p:spTree>
    <p:extLst>
      <p:ext uri="{BB962C8B-B14F-4D97-AF65-F5344CB8AC3E}">
        <p14:creationId xmlns:p14="http://schemas.microsoft.com/office/powerpoint/2010/main" val="1487443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9"/>
          <p:cNvSpPr>
            <a:spLocks noGrp="1" noChangeArrowheads="1"/>
          </p:cNvSpPr>
          <p:nvPr>
            <p:ph type="sldNum" sz="quarter"/>
          </p:nvPr>
        </p:nvSpPr>
        <p:spPr>
          <a:noFill/>
        </p:spPr>
        <p:txBody>
          <a:bodyPr/>
          <a:lstStyle/>
          <a:p>
            <a:fld id="{BF3A06FC-275A-4C5A-90D8-CF16B33D2BB2}" type="slidenum">
              <a:rPr lang="en-US"/>
              <a:pPr/>
              <a:t>20</a:t>
            </a:fld>
            <a:endParaRPr lang="en-US"/>
          </a:p>
        </p:txBody>
      </p:sp>
      <p:sp>
        <p:nvSpPr>
          <p:cNvPr id="28675" name="Rectangle 1"/>
          <p:cNvSpPr txBox="1">
            <a:spLocks noGrp="1" noRot="1" noChangeAspect="1" noChangeArrowheads="1" noTextEdit="1"/>
          </p:cNvSpPr>
          <p:nvPr>
            <p:ph type="sldImg"/>
          </p:nvPr>
        </p:nvSpPr>
        <p:spPr>
          <a:xfrm>
            <a:off x="1025525" y="723900"/>
            <a:ext cx="4829175" cy="3622675"/>
          </a:xfrm>
          <a:ln/>
        </p:spPr>
      </p:sp>
      <p:sp>
        <p:nvSpPr>
          <p:cNvPr id="28676" name="Rectangle 2"/>
          <p:cNvSpPr txBox="1">
            <a:spLocks noGrp="1" noChangeArrowheads="1"/>
          </p:cNvSpPr>
          <p:nvPr>
            <p:ph type="body" idx="1"/>
          </p:nvPr>
        </p:nvSpPr>
        <p:spPr>
          <a:xfrm>
            <a:off x="687545" y="4588971"/>
            <a:ext cx="5503567" cy="4346470"/>
          </a:xfrm>
          <a:noFill/>
          <a:ln/>
        </p:spPr>
        <p:txBody>
          <a:bodyPr wrap="none" anchor="ctr"/>
          <a:lstStyle/>
          <a:p>
            <a:endParaRPr lang="nl-BE" smtClean="0"/>
          </a:p>
        </p:txBody>
      </p:sp>
    </p:spTree>
    <p:extLst>
      <p:ext uri="{BB962C8B-B14F-4D97-AF65-F5344CB8AC3E}">
        <p14:creationId xmlns:p14="http://schemas.microsoft.com/office/powerpoint/2010/main" val="612627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9"/>
          <p:cNvSpPr>
            <a:spLocks noGrp="1" noChangeArrowheads="1"/>
          </p:cNvSpPr>
          <p:nvPr>
            <p:ph type="sldNum" sz="quarter"/>
          </p:nvPr>
        </p:nvSpPr>
        <p:spPr>
          <a:noFill/>
        </p:spPr>
        <p:txBody>
          <a:bodyPr/>
          <a:lstStyle/>
          <a:p>
            <a:fld id="{AD5D7D87-DEB4-4BF4-82CF-46FF10664066}" type="slidenum">
              <a:rPr lang="en-US"/>
              <a:pPr/>
              <a:t>21</a:t>
            </a:fld>
            <a:endParaRPr lang="en-US"/>
          </a:p>
        </p:txBody>
      </p:sp>
      <p:sp>
        <p:nvSpPr>
          <p:cNvPr id="30723" name="Rectangle 1"/>
          <p:cNvSpPr txBox="1">
            <a:spLocks noGrp="1" noRot="1" noChangeAspect="1" noChangeArrowheads="1" noTextEdit="1"/>
          </p:cNvSpPr>
          <p:nvPr>
            <p:ph type="sldImg"/>
          </p:nvPr>
        </p:nvSpPr>
        <p:spPr>
          <a:xfrm>
            <a:off x="1025525" y="723900"/>
            <a:ext cx="4829175" cy="3622675"/>
          </a:xfrm>
          <a:ln/>
        </p:spPr>
      </p:sp>
      <p:sp>
        <p:nvSpPr>
          <p:cNvPr id="30724" name="Rectangle 2"/>
          <p:cNvSpPr txBox="1">
            <a:spLocks noGrp="1" noChangeArrowheads="1"/>
          </p:cNvSpPr>
          <p:nvPr>
            <p:ph type="body" idx="1"/>
          </p:nvPr>
        </p:nvSpPr>
        <p:spPr>
          <a:xfrm>
            <a:off x="687545" y="4588971"/>
            <a:ext cx="5503567" cy="4346470"/>
          </a:xfrm>
          <a:noFill/>
          <a:ln/>
        </p:spPr>
        <p:txBody>
          <a:bodyPr wrap="none" anchor="ctr"/>
          <a:lstStyle/>
          <a:p>
            <a:endParaRPr lang="nl-BE" dirty="0" smtClean="0"/>
          </a:p>
        </p:txBody>
      </p:sp>
    </p:spTree>
    <p:extLst>
      <p:ext uri="{BB962C8B-B14F-4D97-AF65-F5344CB8AC3E}">
        <p14:creationId xmlns:p14="http://schemas.microsoft.com/office/powerpoint/2010/main" val="754581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9"/>
          <p:cNvSpPr>
            <a:spLocks noGrp="1" noChangeArrowheads="1"/>
          </p:cNvSpPr>
          <p:nvPr>
            <p:ph type="sldNum" sz="quarter"/>
          </p:nvPr>
        </p:nvSpPr>
        <p:spPr>
          <a:noFill/>
        </p:spPr>
        <p:txBody>
          <a:bodyPr/>
          <a:lstStyle/>
          <a:p>
            <a:fld id="{9DB49EB4-4BE9-4438-BB9B-87C6D82F4CF0}" type="slidenum">
              <a:rPr lang="en-US"/>
              <a:pPr/>
              <a:t>22</a:t>
            </a:fld>
            <a:endParaRPr lang="en-US"/>
          </a:p>
        </p:txBody>
      </p:sp>
      <p:sp>
        <p:nvSpPr>
          <p:cNvPr id="31747" name="Rectangle 1"/>
          <p:cNvSpPr txBox="1">
            <a:spLocks noGrp="1" noRot="1" noChangeAspect="1" noChangeArrowheads="1" noTextEdit="1"/>
          </p:cNvSpPr>
          <p:nvPr>
            <p:ph type="sldImg"/>
          </p:nvPr>
        </p:nvSpPr>
        <p:spPr>
          <a:xfrm>
            <a:off x="1025525" y="723900"/>
            <a:ext cx="4829175" cy="3622675"/>
          </a:xfrm>
          <a:ln/>
        </p:spPr>
      </p:sp>
      <p:sp>
        <p:nvSpPr>
          <p:cNvPr id="31748" name="Rectangle 2"/>
          <p:cNvSpPr txBox="1">
            <a:spLocks noGrp="1" noChangeArrowheads="1"/>
          </p:cNvSpPr>
          <p:nvPr>
            <p:ph type="body" idx="1"/>
          </p:nvPr>
        </p:nvSpPr>
        <p:spPr>
          <a:xfrm>
            <a:off x="687545" y="4588971"/>
            <a:ext cx="5503567" cy="4346470"/>
          </a:xfrm>
          <a:noFill/>
          <a:ln/>
        </p:spPr>
        <p:txBody>
          <a:bodyPr wrap="none" anchor="ctr"/>
          <a:lstStyle/>
          <a:p>
            <a:endParaRPr lang="nl-BE" smtClean="0"/>
          </a:p>
        </p:txBody>
      </p:sp>
    </p:spTree>
    <p:extLst>
      <p:ext uri="{BB962C8B-B14F-4D97-AF65-F5344CB8AC3E}">
        <p14:creationId xmlns:p14="http://schemas.microsoft.com/office/powerpoint/2010/main" val="1359208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9"/>
          <p:cNvSpPr>
            <a:spLocks noGrp="1" noChangeArrowheads="1"/>
          </p:cNvSpPr>
          <p:nvPr>
            <p:ph type="sldNum" sz="quarter"/>
          </p:nvPr>
        </p:nvSpPr>
        <p:spPr>
          <a:noFill/>
        </p:spPr>
        <p:txBody>
          <a:bodyPr/>
          <a:lstStyle/>
          <a:p>
            <a:fld id="{30A9D149-CED7-4559-9507-4BD6A5ADF88A}" type="slidenum">
              <a:rPr lang="en-US"/>
              <a:pPr/>
              <a:t>23</a:t>
            </a:fld>
            <a:endParaRPr lang="en-US"/>
          </a:p>
        </p:txBody>
      </p:sp>
      <p:sp>
        <p:nvSpPr>
          <p:cNvPr id="32771" name="Rectangle 1"/>
          <p:cNvSpPr txBox="1">
            <a:spLocks noGrp="1" noRot="1" noChangeAspect="1" noChangeArrowheads="1" noTextEdit="1"/>
          </p:cNvSpPr>
          <p:nvPr>
            <p:ph type="sldImg"/>
          </p:nvPr>
        </p:nvSpPr>
        <p:spPr>
          <a:xfrm>
            <a:off x="1025525" y="723900"/>
            <a:ext cx="4829175" cy="3622675"/>
          </a:xfrm>
          <a:ln/>
        </p:spPr>
      </p:sp>
      <p:sp>
        <p:nvSpPr>
          <p:cNvPr id="32772" name="Rectangle 2"/>
          <p:cNvSpPr txBox="1">
            <a:spLocks noGrp="1" noChangeArrowheads="1"/>
          </p:cNvSpPr>
          <p:nvPr>
            <p:ph type="body" idx="1"/>
          </p:nvPr>
        </p:nvSpPr>
        <p:spPr>
          <a:xfrm>
            <a:off x="687545" y="4588971"/>
            <a:ext cx="5503567" cy="4346470"/>
          </a:xfrm>
          <a:noFill/>
          <a:ln/>
        </p:spPr>
        <p:txBody>
          <a:bodyPr wrap="none" anchor="ctr"/>
          <a:lstStyle/>
          <a:p>
            <a:endParaRPr lang="nl-BE" smtClean="0"/>
          </a:p>
        </p:txBody>
      </p:sp>
    </p:spTree>
    <p:extLst>
      <p:ext uri="{BB962C8B-B14F-4D97-AF65-F5344CB8AC3E}">
        <p14:creationId xmlns:p14="http://schemas.microsoft.com/office/powerpoint/2010/main" val="1440361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D642AFA-BD8E-4580-80E6-A49810568661}" type="slidenum">
              <a:rPr lang="fr-FR" smtClean="0"/>
              <a:pPr>
                <a:defRPr/>
              </a:pPr>
              <a:t>24</a:t>
            </a:fld>
            <a:endParaRPr lang="fr-FR" dirty="0"/>
          </a:p>
        </p:txBody>
      </p:sp>
    </p:spTree>
    <p:extLst>
      <p:ext uri="{BB962C8B-B14F-4D97-AF65-F5344CB8AC3E}">
        <p14:creationId xmlns:p14="http://schemas.microsoft.com/office/powerpoint/2010/main" val="9340732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D642AFA-BD8E-4580-80E6-A49810568661}" type="slidenum">
              <a:rPr lang="fr-FR" smtClean="0"/>
              <a:pPr>
                <a:defRPr/>
              </a:pPr>
              <a:t>25</a:t>
            </a:fld>
            <a:endParaRPr lang="fr-FR" dirty="0"/>
          </a:p>
        </p:txBody>
      </p:sp>
    </p:spTree>
    <p:extLst>
      <p:ext uri="{BB962C8B-B14F-4D97-AF65-F5344CB8AC3E}">
        <p14:creationId xmlns:p14="http://schemas.microsoft.com/office/powerpoint/2010/main" val="1316834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a:lstStyle/>
          <a:p>
            <a:pPr>
              <a:defRPr/>
            </a:pPr>
            <a:endParaRPr lang="en-US" altLang="en-US">
              <a:ea typeface="MS PGothic" charset="-128"/>
            </a:endParaRPr>
          </a:p>
        </p:txBody>
      </p:sp>
      <p:sp>
        <p:nvSpPr>
          <p:cNvPr id="31748"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spcBef>
                <a:spcPct val="30000"/>
              </a:spcBef>
              <a:defRPr sz="1200">
                <a:solidFill>
                  <a:schemeClr val="tx1"/>
                </a:solidFill>
                <a:latin typeface="Arial" charset="0"/>
                <a:ea typeface="MS PGothic" charset="-128"/>
              </a:defRPr>
            </a:lvl1pPr>
            <a:lvl2pPr marL="742950" indent="-285750" eaLnBrk="0" hangingPunct="0">
              <a:spcBef>
                <a:spcPct val="30000"/>
              </a:spcBef>
              <a:defRPr sz="1200">
                <a:solidFill>
                  <a:schemeClr val="tx1"/>
                </a:solidFill>
                <a:latin typeface="Arial" charset="0"/>
                <a:ea typeface="MS PGothic" charset="-128"/>
              </a:defRPr>
            </a:lvl2pPr>
            <a:lvl3pPr marL="1143000" indent="-228600" eaLnBrk="0" hangingPunct="0">
              <a:spcBef>
                <a:spcPct val="30000"/>
              </a:spcBef>
              <a:defRPr sz="1200">
                <a:solidFill>
                  <a:schemeClr val="tx1"/>
                </a:solidFill>
                <a:latin typeface="Arial" charset="0"/>
                <a:ea typeface="MS PGothic" charset="-128"/>
              </a:defRPr>
            </a:lvl3pPr>
            <a:lvl4pPr marL="1600200" indent="-228600" eaLnBrk="0" hangingPunct="0">
              <a:spcBef>
                <a:spcPct val="30000"/>
              </a:spcBef>
              <a:defRPr sz="1200">
                <a:solidFill>
                  <a:schemeClr val="tx1"/>
                </a:solidFill>
                <a:latin typeface="Arial" charset="0"/>
                <a:ea typeface="MS PGothic" charset="-128"/>
              </a:defRPr>
            </a:lvl4pPr>
            <a:lvl5pPr marL="2057400" indent="-228600" eaLnBrk="0" hangingPunct="0">
              <a:spcBef>
                <a:spcPct val="30000"/>
              </a:spcBef>
              <a:defRPr sz="1200">
                <a:solidFill>
                  <a:schemeClr val="tx1"/>
                </a:solidFill>
                <a:latin typeface="Arial" charset="0"/>
                <a:ea typeface="MS PGothic" charset="-128"/>
              </a:defRPr>
            </a:lvl5pPr>
            <a:lvl6pPr marL="2514600" indent="-228600" eaLnBrk="0" fontAlgn="base" hangingPunct="0">
              <a:spcBef>
                <a:spcPct val="30000"/>
              </a:spcBef>
              <a:spcAft>
                <a:spcPct val="0"/>
              </a:spcAft>
              <a:defRPr sz="1200">
                <a:solidFill>
                  <a:schemeClr val="tx1"/>
                </a:solidFill>
                <a:latin typeface="Arial" charset="0"/>
                <a:ea typeface="MS PGothic" charset="-128"/>
              </a:defRPr>
            </a:lvl6pPr>
            <a:lvl7pPr marL="2971800" indent="-228600" eaLnBrk="0" fontAlgn="base" hangingPunct="0">
              <a:spcBef>
                <a:spcPct val="30000"/>
              </a:spcBef>
              <a:spcAft>
                <a:spcPct val="0"/>
              </a:spcAft>
              <a:defRPr sz="1200">
                <a:solidFill>
                  <a:schemeClr val="tx1"/>
                </a:solidFill>
                <a:latin typeface="Arial" charset="0"/>
                <a:ea typeface="MS PGothic" charset="-128"/>
              </a:defRPr>
            </a:lvl7pPr>
            <a:lvl8pPr marL="3429000" indent="-228600" eaLnBrk="0" fontAlgn="base" hangingPunct="0">
              <a:spcBef>
                <a:spcPct val="30000"/>
              </a:spcBef>
              <a:spcAft>
                <a:spcPct val="0"/>
              </a:spcAft>
              <a:defRPr sz="1200">
                <a:solidFill>
                  <a:schemeClr val="tx1"/>
                </a:solidFill>
                <a:latin typeface="Arial" charset="0"/>
                <a:ea typeface="MS PGothic" charset="-128"/>
              </a:defRPr>
            </a:lvl8pPr>
            <a:lvl9pPr marL="3886200" indent="-228600" eaLnBrk="0" fontAlgn="base" hangingPunct="0">
              <a:spcBef>
                <a:spcPct val="30000"/>
              </a:spcBef>
              <a:spcAft>
                <a:spcPct val="0"/>
              </a:spcAft>
              <a:defRPr sz="1200">
                <a:solidFill>
                  <a:schemeClr val="tx1"/>
                </a:solidFill>
                <a:latin typeface="Arial" charset="0"/>
                <a:ea typeface="MS PGothic" charset="-128"/>
              </a:defRPr>
            </a:lvl9pPr>
          </a:lstStyle>
          <a:p>
            <a:pPr eaLnBrk="1" hangingPunct="1">
              <a:spcBef>
                <a:spcPct val="0"/>
              </a:spcBef>
              <a:defRPr/>
            </a:pPr>
            <a:fld id="{3F4587DE-0D24-F841-93FF-143D3AF59F0D}" type="slidenum">
              <a:rPr lang="en-GB" altLang="en-US" smtClean="0"/>
              <a:pPr eaLnBrk="1" hangingPunct="1">
                <a:spcBef>
                  <a:spcPct val="0"/>
                </a:spcBef>
                <a:defRPr/>
              </a:pPr>
              <a:t>2</a:t>
            </a:fld>
            <a:endParaRPr lang="en-GB" altLang="en-US" smtClean="0"/>
          </a:p>
        </p:txBody>
      </p:sp>
    </p:spTree>
    <p:extLst>
      <p:ext uri="{BB962C8B-B14F-4D97-AF65-F5344CB8AC3E}">
        <p14:creationId xmlns:p14="http://schemas.microsoft.com/office/powerpoint/2010/main" val="1683448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Clr>
                <a:schemeClr val="accent2"/>
              </a:buClr>
              <a:buFont typeface="+mj-lt"/>
              <a:buNone/>
              <a:defRPr/>
            </a:pPr>
            <a:r>
              <a:rPr lang="en-GB" dirty="0" smtClean="0">
                <a:ea typeface="ＭＳ Ｐゴシック" charset="0"/>
              </a:rPr>
              <a:t>EC initiatives</a:t>
            </a:r>
            <a:endParaRPr lang="en-GB" altLang="en-US" sz="1200" i="0" dirty="0" smtClean="0">
              <a:ea typeface="+mn-ea"/>
            </a:endParaRPr>
          </a:p>
          <a:p>
            <a:pPr marL="457200" indent="-457200" algn="just">
              <a:buClr>
                <a:schemeClr val="accent2"/>
              </a:buClr>
              <a:buFont typeface="+mj-lt"/>
              <a:buAutoNum type="arabicPeriod"/>
              <a:defRPr/>
            </a:pPr>
            <a:endParaRPr lang="en-GB" altLang="en-US" sz="1200" i="0" dirty="0" smtClean="0">
              <a:ea typeface="+mn-ea"/>
            </a:endParaRPr>
          </a:p>
          <a:p>
            <a:pPr marL="457200" indent="-457200" algn="just">
              <a:buClr>
                <a:schemeClr val="accent2"/>
              </a:buClr>
              <a:buFont typeface="+mj-lt"/>
              <a:buAutoNum type="arabicPeriod"/>
              <a:defRPr/>
            </a:pPr>
            <a:r>
              <a:rPr lang="en-GB" altLang="en-US" sz="1200" i="0" dirty="0" smtClean="0">
                <a:ea typeface="+mn-ea"/>
              </a:rPr>
              <a:t>Set up of EU Results Framework (2015) to report results at corporate level;</a:t>
            </a:r>
          </a:p>
          <a:p>
            <a:pPr marL="457200" indent="-457200" algn="just">
              <a:buClr>
                <a:schemeClr val="accent2"/>
              </a:buClr>
              <a:buFont typeface="+mj-lt"/>
              <a:buAutoNum type="arabicPeriod"/>
              <a:defRPr/>
            </a:pPr>
            <a:endParaRPr lang="en-GB" altLang="en-US" sz="1200" i="0" dirty="0" smtClean="0">
              <a:ea typeface="+mn-ea"/>
            </a:endParaRPr>
          </a:p>
          <a:p>
            <a:pPr marL="457200" indent="-457200" algn="just">
              <a:buClr>
                <a:schemeClr val="accent2"/>
              </a:buClr>
              <a:buFont typeface="+mj-lt"/>
              <a:buAutoNum type="arabicPeriod"/>
              <a:defRPr/>
            </a:pPr>
            <a:r>
              <a:rPr lang="en-GB" altLang="en-US" sz="1200" i="0" dirty="0" smtClean="0">
                <a:ea typeface="+mn-ea"/>
              </a:rPr>
              <a:t>Results database </a:t>
            </a:r>
            <a:r>
              <a:rPr lang="en-GB" altLang="en-US" sz="1200" i="0" dirty="0" smtClean="0">
                <a:ea typeface="+mn-ea"/>
                <a:sym typeface="Wingdings"/>
              </a:rPr>
              <a:t> </a:t>
            </a:r>
            <a:r>
              <a:rPr lang="en-GB" altLang="en-US" sz="1200" i="0" dirty="0" smtClean="0">
                <a:ea typeface="+mn-ea"/>
              </a:rPr>
              <a:t>EU Results Report (2015) - inclusion of results in </a:t>
            </a:r>
            <a:r>
              <a:rPr lang="en-GB" altLang="en-US" sz="1200" i="0" dirty="0" err="1" smtClean="0">
                <a:ea typeface="+mn-ea"/>
              </a:rPr>
              <a:t>EuropeAid</a:t>
            </a:r>
            <a:r>
              <a:rPr lang="en-GB" altLang="en-US" sz="1200" i="0" dirty="0" smtClean="0">
                <a:ea typeface="+mn-ea"/>
              </a:rPr>
              <a:t> Annual Report as of 2016.</a:t>
            </a:r>
          </a:p>
          <a:p>
            <a:endParaRPr lang="en-US" dirty="0"/>
          </a:p>
        </p:txBody>
      </p:sp>
      <p:sp>
        <p:nvSpPr>
          <p:cNvPr id="4" name="Slide Number Placeholder 3"/>
          <p:cNvSpPr>
            <a:spLocks noGrp="1"/>
          </p:cNvSpPr>
          <p:nvPr>
            <p:ph type="sldNum" sz="quarter" idx="10"/>
          </p:nvPr>
        </p:nvSpPr>
        <p:spPr/>
        <p:txBody>
          <a:bodyPr/>
          <a:lstStyle/>
          <a:p>
            <a:pPr>
              <a:defRPr/>
            </a:pPr>
            <a:fld id="{5D642AFA-BD8E-4580-80E6-A49810568661}" type="slidenum">
              <a:rPr lang="fr-FR" smtClean="0"/>
              <a:pPr>
                <a:defRPr/>
              </a:pPr>
              <a:t>4</a:t>
            </a:fld>
            <a:endParaRPr lang="fr-FR" dirty="0"/>
          </a:p>
        </p:txBody>
      </p:sp>
    </p:spTree>
    <p:extLst>
      <p:ext uri="{BB962C8B-B14F-4D97-AF65-F5344CB8AC3E}">
        <p14:creationId xmlns:p14="http://schemas.microsoft.com/office/powerpoint/2010/main" val="1197971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0F5494"/>
              </a:buClr>
              <a:defRPr/>
            </a:pPr>
            <a:r>
              <a:rPr lang="en-GB" b="1" u="sng" dirty="0" smtClean="0">
                <a:ea typeface="ＭＳ Ｐゴシック" charset="0"/>
              </a:rPr>
              <a:t>Indicators: criteria for selection</a:t>
            </a:r>
          </a:p>
          <a:p>
            <a:pPr>
              <a:buClr>
                <a:srgbClr val="0F5494"/>
              </a:buClr>
              <a:defRPr/>
            </a:pPr>
            <a:r>
              <a:rPr lang="en-GB" i="0" dirty="0" smtClean="0">
                <a:ea typeface="ＭＳ Ｐゴシック" charset="0"/>
              </a:rPr>
              <a:t>In line with EU development policy priorities 2014-2020.</a:t>
            </a:r>
          </a:p>
          <a:p>
            <a:pPr>
              <a:buClr>
                <a:srgbClr val="0F5494"/>
              </a:buClr>
              <a:defRPr/>
            </a:pPr>
            <a:r>
              <a:rPr lang="en-GB" i="0" dirty="0" smtClean="0">
                <a:ea typeface="ＭＳ Ｐゴシック" charset="0"/>
              </a:rPr>
              <a:t>Reflecting sector financial weight in </a:t>
            </a:r>
            <a:r>
              <a:rPr lang="en-GB" i="0" dirty="0" err="1" smtClean="0">
                <a:ea typeface="ＭＳ Ｐゴシック" charset="0"/>
              </a:rPr>
              <a:t>EuropeAid</a:t>
            </a:r>
            <a:r>
              <a:rPr lang="en-GB" i="0" dirty="0" smtClean="0">
                <a:ea typeface="ＭＳ Ｐゴシック" charset="0"/>
              </a:rPr>
              <a:t> portfolio 2014-2020.</a:t>
            </a:r>
          </a:p>
          <a:p>
            <a:pPr>
              <a:buClr>
                <a:srgbClr val="0F5494"/>
              </a:buClr>
              <a:defRPr/>
            </a:pPr>
            <a:r>
              <a:rPr lang="en-GB" i="0" dirty="0" smtClean="0">
                <a:ea typeface="ＭＳ Ｐゴシック" charset="0"/>
              </a:rPr>
              <a:t>Clearly defined, measurable and fit for aggregation.</a:t>
            </a:r>
          </a:p>
          <a:p>
            <a:pPr>
              <a:buClr>
                <a:srgbClr val="0F5494"/>
              </a:buClr>
              <a:defRPr/>
            </a:pPr>
            <a:r>
              <a:rPr lang="en-GB" i="0" dirty="0" smtClean="0">
                <a:ea typeface="ＭＳ Ｐゴシック" charset="0"/>
              </a:rPr>
              <a:t>Alignment with indicators being measured by partner Governments. </a:t>
            </a:r>
          </a:p>
          <a:p>
            <a:pPr>
              <a:buClr>
                <a:srgbClr val="0F5494"/>
              </a:buClr>
              <a:defRPr/>
            </a:pPr>
            <a:r>
              <a:rPr lang="en-GB" i="0" dirty="0" smtClean="0">
                <a:ea typeface="ＭＳ Ｐゴシック" charset="0"/>
              </a:rPr>
              <a:t>Harmonised where possible with indicators being measured by other donors.</a:t>
            </a:r>
          </a:p>
          <a:p>
            <a:pPr>
              <a:buClr>
                <a:srgbClr val="0F5494"/>
              </a:buClr>
              <a:defRPr/>
            </a:pPr>
            <a:endParaRPr lang="en-GB" i="0" dirty="0" smtClean="0">
              <a:ea typeface="ＭＳ Ｐゴシック" charset="0"/>
            </a:endParaRPr>
          </a:p>
          <a:p>
            <a:r>
              <a:rPr lang="en-AU" b="1" u="sng" dirty="0" smtClean="0"/>
              <a:t>Indicators: SDGs and data disaggregation</a:t>
            </a:r>
          </a:p>
          <a:p>
            <a:r>
              <a:rPr lang="en-AU" dirty="0" smtClean="0"/>
              <a:t>SDGs Follow up and review processes (…) </a:t>
            </a:r>
          </a:p>
          <a:p>
            <a:r>
              <a:rPr lang="en-AU" dirty="0" smtClean="0"/>
              <a:t>will be rigorous and based on evidence, informed by country-led evaluations and data which is high-quality, accessible, timely, reliable and </a:t>
            </a:r>
            <a:r>
              <a:rPr lang="en-AU" b="1" dirty="0" smtClean="0"/>
              <a:t>disaggregated by income, sex, age, race, ethnicity, migration status, disability and geographic location </a:t>
            </a:r>
            <a:r>
              <a:rPr lang="en-AU" dirty="0" smtClean="0"/>
              <a:t>and other characteristics relevant in national contexts</a:t>
            </a:r>
          </a:p>
          <a:p>
            <a:endParaRPr lang="en-AU" dirty="0" smtClean="0"/>
          </a:p>
          <a:p>
            <a:pPr>
              <a:buClr>
                <a:srgbClr val="0F5494"/>
              </a:buClr>
              <a:defRPr/>
            </a:pPr>
            <a:r>
              <a:rPr lang="en-GB" b="1" i="0" u="sng" dirty="0" smtClean="0">
                <a:ea typeface="ＭＳ Ｐゴシック" charset="0"/>
              </a:rPr>
              <a:t>Data sources </a:t>
            </a:r>
          </a:p>
          <a:p>
            <a:pPr>
              <a:buClr>
                <a:srgbClr val="0F5494"/>
              </a:buClr>
              <a:defRPr/>
            </a:pPr>
            <a:r>
              <a:rPr lang="en-GB" b="1" i="0" dirty="0" smtClean="0">
                <a:ea typeface="ＭＳ Ｐゴシック" charset="0"/>
              </a:rPr>
              <a:t>Level 1: </a:t>
            </a:r>
            <a:r>
              <a:rPr lang="en-GB" i="0" dirty="0" smtClean="0">
                <a:ea typeface="ＭＳ Ｐゴシック" charset="0"/>
              </a:rPr>
              <a:t>International statistical database (e.g. United Nations, World Bank, IMF, others).</a:t>
            </a:r>
          </a:p>
          <a:p>
            <a:pPr>
              <a:buClr>
                <a:srgbClr val="0F5494"/>
              </a:buClr>
              <a:defRPr/>
            </a:pPr>
            <a:r>
              <a:rPr lang="en-GB" b="1" i="0" dirty="0" smtClean="0">
                <a:ea typeface="ＭＳ Ｐゴシック" charset="0"/>
              </a:rPr>
              <a:t>Level 2: </a:t>
            </a:r>
            <a:r>
              <a:rPr lang="en-GB" i="0" dirty="0" smtClean="0">
                <a:ea typeface="ＭＳ Ｐゴシック" charset="0"/>
              </a:rPr>
              <a:t>Partner country statistics, Projects and programmes monitoring systems.</a:t>
            </a:r>
          </a:p>
          <a:p>
            <a:pPr>
              <a:buClr>
                <a:srgbClr val="0F5494"/>
              </a:buClr>
              <a:defRPr/>
            </a:pPr>
            <a:r>
              <a:rPr lang="en-GB" b="1" i="0" dirty="0" smtClean="0">
                <a:ea typeface="ＭＳ Ｐゴシック" charset="0"/>
              </a:rPr>
              <a:t>Level 3:</a:t>
            </a:r>
            <a:r>
              <a:rPr lang="en-GB" i="0" dirty="0" smtClean="0">
                <a:ea typeface="ＭＳ Ｐゴシック" charset="0"/>
              </a:rPr>
              <a:t> </a:t>
            </a:r>
            <a:r>
              <a:rPr lang="en-GB" i="0" dirty="0" err="1" smtClean="0">
                <a:ea typeface="ＭＳ Ｐゴシック" charset="0"/>
              </a:rPr>
              <a:t>EuropeAid</a:t>
            </a:r>
            <a:r>
              <a:rPr lang="en-GB" i="0" dirty="0" smtClean="0">
                <a:ea typeface="ＭＳ Ｐゴシック" charset="0"/>
              </a:rPr>
              <a:t> Internal monitoring systems such as EAMR, CRIS based reports, others.</a:t>
            </a:r>
          </a:p>
          <a:p>
            <a:endParaRPr lang="en-AU" dirty="0" smtClean="0"/>
          </a:p>
          <a:p>
            <a:pPr>
              <a:buClr>
                <a:srgbClr val="0F5494"/>
              </a:buClr>
              <a:defRPr/>
            </a:pPr>
            <a:endParaRPr lang="en-GB" i="0" dirty="0" smtClean="0">
              <a:ea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5D642AFA-BD8E-4580-80E6-A49810568661}" type="slidenum">
              <a:rPr lang="fr-FR" smtClean="0"/>
              <a:pPr>
                <a:defRPr/>
              </a:pPr>
              <a:t>5</a:t>
            </a:fld>
            <a:endParaRPr lang="fr-FR" dirty="0"/>
          </a:p>
        </p:txBody>
      </p:sp>
    </p:spTree>
    <p:extLst>
      <p:ext uri="{BB962C8B-B14F-4D97-AF65-F5344CB8AC3E}">
        <p14:creationId xmlns:p14="http://schemas.microsoft.com/office/powerpoint/2010/main" val="1781289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a:ea typeface="ＭＳ Ｐゴシック" charset="0"/>
              </a:rPr>
              <a:t>The GAP has aligned in the most part with existing EU RF and SDG indicators </a:t>
            </a:r>
          </a:p>
        </p:txBody>
      </p:sp>
      <p:sp>
        <p:nvSpPr>
          <p:cNvPr id="37892"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spcBef>
                <a:spcPct val="30000"/>
              </a:spcBef>
              <a:defRPr sz="1200">
                <a:solidFill>
                  <a:schemeClr val="tx1"/>
                </a:solidFill>
                <a:latin typeface="Arial" charset="0"/>
                <a:ea typeface="MS PGothic" charset="-128"/>
              </a:defRPr>
            </a:lvl1pPr>
            <a:lvl2pPr marL="742950" indent="-285750" eaLnBrk="0" hangingPunct="0">
              <a:spcBef>
                <a:spcPct val="30000"/>
              </a:spcBef>
              <a:defRPr sz="1200">
                <a:solidFill>
                  <a:schemeClr val="tx1"/>
                </a:solidFill>
                <a:latin typeface="Arial" charset="0"/>
                <a:ea typeface="MS PGothic" charset="-128"/>
              </a:defRPr>
            </a:lvl2pPr>
            <a:lvl3pPr marL="1143000" indent="-228600" eaLnBrk="0" hangingPunct="0">
              <a:spcBef>
                <a:spcPct val="30000"/>
              </a:spcBef>
              <a:defRPr sz="1200">
                <a:solidFill>
                  <a:schemeClr val="tx1"/>
                </a:solidFill>
                <a:latin typeface="Arial" charset="0"/>
                <a:ea typeface="MS PGothic" charset="-128"/>
              </a:defRPr>
            </a:lvl3pPr>
            <a:lvl4pPr marL="1600200" indent="-228600" eaLnBrk="0" hangingPunct="0">
              <a:spcBef>
                <a:spcPct val="30000"/>
              </a:spcBef>
              <a:defRPr sz="1200">
                <a:solidFill>
                  <a:schemeClr val="tx1"/>
                </a:solidFill>
                <a:latin typeface="Arial" charset="0"/>
                <a:ea typeface="MS PGothic" charset="-128"/>
              </a:defRPr>
            </a:lvl4pPr>
            <a:lvl5pPr marL="2057400" indent="-228600" eaLnBrk="0" hangingPunct="0">
              <a:spcBef>
                <a:spcPct val="30000"/>
              </a:spcBef>
              <a:defRPr sz="1200">
                <a:solidFill>
                  <a:schemeClr val="tx1"/>
                </a:solidFill>
                <a:latin typeface="Arial" charset="0"/>
                <a:ea typeface="MS PGothic" charset="-128"/>
              </a:defRPr>
            </a:lvl5pPr>
            <a:lvl6pPr marL="2514600" indent="-228600" eaLnBrk="0" fontAlgn="base" hangingPunct="0">
              <a:spcBef>
                <a:spcPct val="30000"/>
              </a:spcBef>
              <a:spcAft>
                <a:spcPct val="0"/>
              </a:spcAft>
              <a:defRPr sz="1200">
                <a:solidFill>
                  <a:schemeClr val="tx1"/>
                </a:solidFill>
                <a:latin typeface="Arial" charset="0"/>
                <a:ea typeface="MS PGothic" charset="-128"/>
              </a:defRPr>
            </a:lvl6pPr>
            <a:lvl7pPr marL="2971800" indent="-228600" eaLnBrk="0" fontAlgn="base" hangingPunct="0">
              <a:spcBef>
                <a:spcPct val="30000"/>
              </a:spcBef>
              <a:spcAft>
                <a:spcPct val="0"/>
              </a:spcAft>
              <a:defRPr sz="1200">
                <a:solidFill>
                  <a:schemeClr val="tx1"/>
                </a:solidFill>
                <a:latin typeface="Arial" charset="0"/>
                <a:ea typeface="MS PGothic" charset="-128"/>
              </a:defRPr>
            </a:lvl7pPr>
            <a:lvl8pPr marL="3429000" indent="-228600" eaLnBrk="0" fontAlgn="base" hangingPunct="0">
              <a:spcBef>
                <a:spcPct val="30000"/>
              </a:spcBef>
              <a:spcAft>
                <a:spcPct val="0"/>
              </a:spcAft>
              <a:defRPr sz="1200">
                <a:solidFill>
                  <a:schemeClr val="tx1"/>
                </a:solidFill>
                <a:latin typeface="Arial" charset="0"/>
                <a:ea typeface="MS PGothic" charset="-128"/>
              </a:defRPr>
            </a:lvl8pPr>
            <a:lvl9pPr marL="3886200" indent="-228600" eaLnBrk="0" fontAlgn="base" hangingPunct="0">
              <a:spcBef>
                <a:spcPct val="30000"/>
              </a:spcBef>
              <a:spcAft>
                <a:spcPct val="0"/>
              </a:spcAft>
              <a:defRPr sz="1200">
                <a:solidFill>
                  <a:schemeClr val="tx1"/>
                </a:solidFill>
                <a:latin typeface="Arial" charset="0"/>
                <a:ea typeface="MS PGothic" charset="-128"/>
              </a:defRPr>
            </a:lvl9pPr>
          </a:lstStyle>
          <a:p>
            <a:pPr eaLnBrk="1" hangingPunct="1">
              <a:spcBef>
                <a:spcPct val="0"/>
              </a:spcBef>
              <a:defRPr/>
            </a:pPr>
            <a:fld id="{9B759CA0-301E-2047-8180-65333902FE49}" type="slidenum">
              <a:rPr lang="en-GB" altLang="en-US" smtClean="0"/>
              <a:pPr eaLnBrk="1" hangingPunct="1">
                <a:spcBef>
                  <a:spcPct val="0"/>
                </a:spcBef>
                <a:defRPr/>
              </a:pPr>
              <a:t>6</a:t>
            </a:fld>
            <a:endParaRPr lang="en-GB" altLang="en-US" smtClean="0"/>
          </a:p>
        </p:txBody>
      </p:sp>
    </p:spTree>
    <p:extLst>
      <p:ext uri="{BB962C8B-B14F-4D97-AF65-F5344CB8AC3E}">
        <p14:creationId xmlns:p14="http://schemas.microsoft.com/office/powerpoint/2010/main" val="1273147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GB">
                <a:ea typeface="ＭＳ Ｐゴシック" charset="0"/>
              </a:rPr>
              <a:t>GAP results align with EU RF results that can be disaggregated</a:t>
            </a:r>
          </a:p>
        </p:txBody>
      </p:sp>
      <p:sp>
        <p:nvSpPr>
          <p:cNvPr id="38916"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spcBef>
                <a:spcPct val="30000"/>
              </a:spcBef>
              <a:defRPr sz="1200">
                <a:solidFill>
                  <a:schemeClr val="tx1"/>
                </a:solidFill>
                <a:latin typeface="Arial" charset="0"/>
                <a:ea typeface="MS PGothic" charset="-128"/>
              </a:defRPr>
            </a:lvl1pPr>
            <a:lvl2pPr marL="742950" indent="-285750" eaLnBrk="0" hangingPunct="0">
              <a:spcBef>
                <a:spcPct val="30000"/>
              </a:spcBef>
              <a:defRPr sz="1200">
                <a:solidFill>
                  <a:schemeClr val="tx1"/>
                </a:solidFill>
                <a:latin typeface="Arial" charset="0"/>
                <a:ea typeface="MS PGothic" charset="-128"/>
              </a:defRPr>
            </a:lvl2pPr>
            <a:lvl3pPr marL="1143000" indent="-228600" eaLnBrk="0" hangingPunct="0">
              <a:spcBef>
                <a:spcPct val="30000"/>
              </a:spcBef>
              <a:defRPr sz="1200">
                <a:solidFill>
                  <a:schemeClr val="tx1"/>
                </a:solidFill>
                <a:latin typeface="Arial" charset="0"/>
                <a:ea typeface="MS PGothic" charset="-128"/>
              </a:defRPr>
            </a:lvl3pPr>
            <a:lvl4pPr marL="1600200" indent="-228600" eaLnBrk="0" hangingPunct="0">
              <a:spcBef>
                <a:spcPct val="30000"/>
              </a:spcBef>
              <a:defRPr sz="1200">
                <a:solidFill>
                  <a:schemeClr val="tx1"/>
                </a:solidFill>
                <a:latin typeface="Arial" charset="0"/>
                <a:ea typeface="MS PGothic" charset="-128"/>
              </a:defRPr>
            </a:lvl4pPr>
            <a:lvl5pPr marL="2057400" indent="-228600" eaLnBrk="0" hangingPunct="0">
              <a:spcBef>
                <a:spcPct val="30000"/>
              </a:spcBef>
              <a:defRPr sz="1200">
                <a:solidFill>
                  <a:schemeClr val="tx1"/>
                </a:solidFill>
                <a:latin typeface="Arial" charset="0"/>
                <a:ea typeface="MS PGothic" charset="-128"/>
              </a:defRPr>
            </a:lvl5pPr>
            <a:lvl6pPr marL="2514600" indent="-228600" eaLnBrk="0" fontAlgn="base" hangingPunct="0">
              <a:spcBef>
                <a:spcPct val="30000"/>
              </a:spcBef>
              <a:spcAft>
                <a:spcPct val="0"/>
              </a:spcAft>
              <a:defRPr sz="1200">
                <a:solidFill>
                  <a:schemeClr val="tx1"/>
                </a:solidFill>
                <a:latin typeface="Arial" charset="0"/>
                <a:ea typeface="MS PGothic" charset="-128"/>
              </a:defRPr>
            </a:lvl6pPr>
            <a:lvl7pPr marL="2971800" indent="-228600" eaLnBrk="0" fontAlgn="base" hangingPunct="0">
              <a:spcBef>
                <a:spcPct val="30000"/>
              </a:spcBef>
              <a:spcAft>
                <a:spcPct val="0"/>
              </a:spcAft>
              <a:defRPr sz="1200">
                <a:solidFill>
                  <a:schemeClr val="tx1"/>
                </a:solidFill>
                <a:latin typeface="Arial" charset="0"/>
                <a:ea typeface="MS PGothic" charset="-128"/>
              </a:defRPr>
            </a:lvl7pPr>
            <a:lvl8pPr marL="3429000" indent="-228600" eaLnBrk="0" fontAlgn="base" hangingPunct="0">
              <a:spcBef>
                <a:spcPct val="30000"/>
              </a:spcBef>
              <a:spcAft>
                <a:spcPct val="0"/>
              </a:spcAft>
              <a:defRPr sz="1200">
                <a:solidFill>
                  <a:schemeClr val="tx1"/>
                </a:solidFill>
                <a:latin typeface="Arial" charset="0"/>
                <a:ea typeface="MS PGothic" charset="-128"/>
              </a:defRPr>
            </a:lvl8pPr>
            <a:lvl9pPr marL="3886200" indent="-228600" eaLnBrk="0" fontAlgn="base" hangingPunct="0">
              <a:spcBef>
                <a:spcPct val="30000"/>
              </a:spcBef>
              <a:spcAft>
                <a:spcPct val="0"/>
              </a:spcAft>
              <a:defRPr sz="1200">
                <a:solidFill>
                  <a:schemeClr val="tx1"/>
                </a:solidFill>
                <a:latin typeface="Arial" charset="0"/>
                <a:ea typeface="MS PGothic" charset="-128"/>
              </a:defRPr>
            </a:lvl9pPr>
          </a:lstStyle>
          <a:p>
            <a:pPr eaLnBrk="1" hangingPunct="1">
              <a:spcBef>
                <a:spcPct val="0"/>
              </a:spcBef>
              <a:defRPr/>
            </a:pPr>
            <a:fld id="{C8F70FC1-7E17-DB4E-8250-1D8C5CCE78F1}" type="slidenum">
              <a:rPr lang="en-GB" altLang="en-US" smtClean="0"/>
              <a:pPr eaLnBrk="1" hangingPunct="1">
                <a:spcBef>
                  <a:spcPct val="0"/>
                </a:spcBef>
                <a:defRPr/>
              </a:pPr>
              <a:t>7</a:t>
            </a:fld>
            <a:endParaRPr lang="en-GB" altLang="en-US" smtClean="0"/>
          </a:p>
        </p:txBody>
      </p:sp>
    </p:spTree>
    <p:extLst>
      <p:ext uri="{BB962C8B-B14F-4D97-AF65-F5344CB8AC3E}">
        <p14:creationId xmlns:p14="http://schemas.microsoft.com/office/powerpoint/2010/main" val="1974028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jdelijke aanduiding voor dia-afbeelding 1"/>
          <p:cNvSpPr>
            <a:spLocks noGrp="1" noRot="1" noChangeAspect="1" noTextEdit="1"/>
          </p:cNvSpPr>
          <p:nvPr>
            <p:ph type="sldImg"/>
          </p:nvPr>
        </p:nvSpPr>
        <p:spPr>
          <a:ln/>
        </p:spPr>
      </p:sp>
      <p:sp>
        <p:nvSpPr>
          <p:cNvPr id="32771" name="Tijdelijke aanduiding voor notities 2"/>
          <p:cNvSpPr>
            <a:spLocks noGrp="1"/>
          </p:cNvSpPr>
          <p:nvPr>
            <p:ph type="body" idx="1"/>
          </p:nvPr>
        </p:nvSpPr>
        <p:spPr>
          <a:noFill/>
          <a:ln/>
        </p:spPr>
        <p:txBody>
          <a:bodyPr/>
          <a:lstStyle/>
          <a:p>
            <a:endParaRPr lang="nl-BE" dirty="0" smtClean="0"/>
          </a:p>
        </p:txBody>
      </p:sp>
      <p:sp>
        <p:nvSpPr>
          <p:cNvPr id="32772" name="Tijdelijke aanduiding voor dianummer 3"/>
          <p:cNvSpPr>
            <a:spLocks noGrp="1"/>
          </p:cNvSpPr>
          <p:nvPr>
            <p:ph type="sldNum" sz="quarter" idx="5"/>
          </p:nvPr>
        </p:nvSpPr>
        <p:spPr>
          <a:noFill/>
        </p:spPr>
        <p:txBody>
          <a:bodyPr/>
          <a:lstStyle/>
          <a:p>
            <a:fld id="{AAB1AB4F-2430-4FBC-BB4E-3AC024585B1B}" type="slidenum">
              <a:rPr lang="fr-FR" smtClean="0"/>
              <a:pPr/>
              <a:t>9</a:t>
            </a:fld>
            <a:endParaRPr lang="fr-FR" smtClean="0"/>
          </a:p>
        </p:txBody>
      </p:sp>
    </p:spTree>
    <p:extLst>
      <p:ext uri="{BB962C8B-B14F-4D97-AF65-F5344CB8AC3E}">
        <p14:creationId xmlns:p14="http://schemas.microsoft.com/office/powerpoint/2010/main" val="1205203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22B824D-B368-4608-A4BA-0410E8D2D4FE}" type="slidenum">
              <a:rPr lang="fr-FR" smtClean="0"/>
              <a:pPr/>
              <a:t>10</a:t>
            </a:fld>
            <a:endParaRPr lang="fr-FR"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lnSpc>
                <a:spcPct val="80000"/>
              </a:lnSpc>
            </a:pPr>
            <a:endParaRPr lang="fr-FR" sz="800" b="1" dirty="0" smtClean="0"/>
          </a:p>
        </p:txBody>
      </p:sp>
    </p:spTree>
    <p:extLst>
      <p:ext uri="{BB962C8B-B14F-4D97-AF65-F5344CB8AC3E}">
        <p14:creationId xmlns:p14="http://schemas.microsoft.com/office/powerpoint/2010/main" val="792508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22B824D-B368-4608-A4BA-0410E8D2D4FE}" type="slidenum">
              <a:rPr lang="fr-FR" smtClean="0"/>
              <a:pPr/>
              <a:t>11</a:t>
            </a:fld>
            <a:endParaRPr lang="fr-FR"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lnSpc>
                <a:spcPct val="80000"/>
              </a:lnSpc>
            </a:pPr>
            <a:endParaRPr lang="fr-FR" sz="800" b="1" dirty="0" smtClean="0"/>
          </a:p>
        </p:txBody>
      </p:sp>
    </p:spTree>
    <p:extLst>
      <p:ext uri="{BB962C8B-B14F-4D97-AF65-F5344CB8AC3E}">
        <p14:creationId xmlns:p14="http://schemas.microsoft.com/office/powerpoint/2010/main" val="4519811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1" y="981075"/>
            <a:ext cx="9144000" cy="5876925"/>
          </a:xfrm>
          <a:prstGeom prst="rect">
            <a:avLst/>
          </a:prstGeom>
          <a:solidFill>
            <a:srgbClr val="0F5494"/>
          </a:solidFill>
          <a:ln w="25400">
            <a:solidFill>
              <a:srgbClr val="0F5494"/>
            </a:solidFill>
            <a:miter lim="800000"/>
            <a:headEnd/>
            <a:tailEnd/>
          </a:ln>
          <a:effectLst>
            <a:outerShdw blurRad="63500" dist="23000" dir="5400000" rotWithShape="0">
              <a:srgbClr val="000000">
                <a:alpha val="34998"/>
              </a:srgbClr>
            </a:outerShdw>
          </a:effectLst>
        </p:spPr>
        <p:txBody>
          <a:bodyPr anchor="ctr"/>
          <a:lstStyle>
            <a:lvl1pPr defTabSz="457200" eaLnBrk="0" hangingPunct="0">
              <a:defRPr sz="7600" b="1">
                <a:solidFill>
                  <a:srgbClr val="FFD624"/>
                </a:solidFill>
                <a:latin typeface="Verdana" charset="0"/>
              </a:defRPr>
            </a:lvl1pPr>
            <a:lvl2pPr marL="742950" indent="-285750" defTabSz="457200" eaLnBrk="0" hangingPunct="0">
              <a:defRPr sz="7600" b="1">
                <a:solidFill>
                  <a:srgbClr val="FFD624"/>
                </a:solidFill>
                <a:latin typeface="Verdana" charset="0"/>
              </a:defRPr>
            </a:lvl2pPr>
            <a:lvl3pPr marL="1143000" indent="-228600" defTabSz="457200" eaLnBrk="0" hangingPunct="0">
              <a:defRPr sz="7600" b="1">
                <a:solidFill>
                  <a:srgbClr val="FFD624"/>
                </a:solidFill>
                <a:latin typeface="Verdana" charset="0"/>
              </a:defRPr>
            </a:lvl3pPr>
            <a:lvl4pPr marL="1600200" indent="-228600" defTabSz="457200" eaLnBrk="0" hangingPunct="0">
              <a:defRPr sz="7600" b="1">
                <a:solidFill>
                  <a:srgbClr val="FFD624"/>
                </a:solidFill>
                <a:latin typeface="Verdana" charset="0"/>
              </a:defRPr>
            </a:lvl4pPr>
            <a:lvl5pPr marL="2057400" indent="-228600" defTabSz="457200" eaLnBrk="0" hangingPunct="0">
              <a:defRPr sz="7600" b="1">
                <a:solidFill>
                  <a:srgbClr val="FFD624"/>
                </a:solidFill>
                <a:latin typeface="Verdana" charset="0"/>
              </a:defRPr>
            </a:lvl5pPr>
            <a:lvl6pPr marL="2514600" indent="-228600" defTabSz="457200" eaLnBrk="0" fontAlgn="base" hangingPunct="0">
              <a:spcBef>
                <a:spcPct val="0"/>
              </a:spcBef>
              <a:spcAft>
                <a:spcPct val="0"/>
              </a:spcAft>
              <a:defRPr sz="7600" b="1">
                <a:solidFill>
                  <a:srgbClr val="FFD624"/>
                </a:solidFill>
                <a:latin typeface="Verdana" charset="0"/>
              </a:defRPr>
            </a:lvl6pPr>
            <a:lvl7pPr marL="2971800" indent="-228600" defTabSz="457200" eaLnBrk="0" fontAlgn="base" hangingPunct="0">
              <a:spcBef>
                <a:spcPct val="0"/>
              </a:spcBef>
              <a:spcAft>
                <a:spcPct val="0"/>
              </a:spcAft>
              <a:defRPr sz="7600" b="1">
                <a:solidFill>
                  <a:srgbClr val="FFD624"/>
                </a:solidFill>
                <a:latin typeface="Verdana" charset="0"/>
              </a:defRPr>
            </a:lvl7pPr>
            <a:lvl8pPr marL="3429000" indent="-228600" defTabSz="457200" eaLnBrk="0" fontAlgn="base" hangingPunct="0">
              <a:spcBef>
                <a:spcPct val="0"/>
              </a:spcBef>
              <a:spcAft>
                <a:spcPct val="0"/>
              </a:spcAft>
              <a:defRPr sz="7600" b="1">
                <a:solidFill>
                  <a:srgbClr val="FFD624"/>
                </a:solidFill>
                <a:latin typeface="Verdana" charset="0"/>
              </a:defRPr>
            </a:lvl8pPr>
            <a:lvl9pPr marL="3886200" indent="-228600" defTabSz="457200" eaLnBrk="0" fontAlgn="base" hangingPunct="0">
              <a:spcBef>
                <a:spcPct val="0"/>
              </a:spcBef>
              <a:spcAft>
                <a:spcPct val="0"/>
              </a:spcAft>
              <a:defRPr sz="7600" b="1">
                <a:solidFill>
                  <a:srgbClr val="FFD624"/>
                </a:solidFill>
                <a:latin typeface="Verdana" charset="0"/>
              </a:defRPr>
            </a:lvl9pPr>
          </a:lstStyle>
          <a:p>
            <a:pPr algn="ctr" eaLnBrk="1" hangingPunct="1"/>
            <a:endParaRPr lang="en-US" altLang="en-US" sz="1800" b="0">
              <a:solidFill>
                <a:srgbClr val="FFFFFF"/>
              </a:solidFill>
            </a:endParaRPr>
          </a:p>
        </p:txBody>
      </p:sp>
      <p:sp>
        <p:nvSpPr>
          <p:cNvPr id="5" name="Rectangle 4"/>
          <p:cNvSpPr>
            <a:spLocks noChangeArrowheads="1"/>
          </p:cNvSpPr>
          <p:nvPr userDrawn="1"/>
        </p:nvSpPr>
        <p:spPr bwMode="auto">
          <a:xfrm>
            <a:off x="4262438" y="6659563"/>
            <a:ext cx="596900" cy="198437"/>
          </a:xfrm>
          <a:prstGeom prst="rect">
            <a:avLst/>
          </a:prstGeom>
          <a:solidFill>
            <a:srgbClr val="133176"/>
          </a:solidFill>
          <a:ln w="9525">
            <a:solidFill>
              <a:srgbClr val="133176"/>
            </a:solidFill>
            <a:miter lim="800000"/>
            <a:headEnd/>
            <a:tailEnd/>
          </a:ln>
          <a:effectLst>
            <a:outerShdw blurRad="40000" dist="23000" dir="5400000" rotWithShape="0">
              <a:srgbClr val="000000">
                <a:alpha val="34999"/>
              </a:srgbClr>
            </a:outerShdw>
          </a:effectLst>
        </p:spPr>
        <p:txBody>
          <a:bodyPr anchor="ctr"/>
          <a:lstStyle>
            <a:lvl1pPr defTabSz="457200" eaLnBrk="0" hangingPunct="0">
              <a:defRPr sz="7600" b="1">
                <a:solidFill>
                  <a:srgbClr val="FFD624"/>
                </a:solidFill>
                <a:latin typeface="Verdana" charset="0"/>
              </a:defRPr>
            </a:lvl1pPr>
            <a:lvl2pPr marL="742950" indent="-285750" defTabSz="457200" eaLnBrk="0" hangingPunct="0">
              <a:defRPr sz="7600" b="1">
                <a:solidFill>
                  <a:srgbClr val="FFD624"/>
                </a:solidFill>
                <a:latin typeface="Verdana" charset="0"/>
              </a:defRPr>
            </a:lvl2pPr>
            <a:lvl3pPr marL="1143000" indent="-228600" defTabSz="457200" eaLnBrk="0" hangingPunct="0">
              <a:defRPr sz="7600" b="1">
                <a:solidFill>
                  <a:srgbClr val="FFD624"/>
                </a:solidFill>
                <a:latin typeface="Verdana" charset="0"/>
              </a:defRPr>
            </a:lvl3pPr>
            <a:lvl4pPr marL="1600200" indent="-228600" defTabSz="457200" eaLnBrk="0" hangingPunct="0">
              <a:defRPr sz="7600" b="1">
                <a:solidFill>
                  <a:srgbClr val="FFD624"/>
                </a:solidFill>
                <a:latin typeface="Verdana" charset="0"/>
              </a:defRPr>
            </a:lvl4pPr>
            <a:lvl5pPr marL="2057400" indent="-228600" defTabSz="457200" eaLnBrk="0" hangingPunct="0">
              <a:defRPr sz="7600" b="1">
                <a:solidFill>
                  <a:srgbClr val="FFD624"/>
                </a:solidFill>
                <a:latin typeface="Verdana" charset="0"/>
              </a:defRPr>
            </a:lvl5pPr>
            <a:lvl6pPr marL="2514600" indent="-228600" defTabSz="457200" eaLnBrk="0" fontAlgn="base" hangingPunct="0">
              <a:spcBef>
                <a:spcPct val="0"/>
              </a:spcBef>
              <a:spcAft>
                <a:spcPct val="0"/>
              </a:spcAft>
              <a:defRPr sz="7600" b="1">
                <a:solidFill>
                  <a:srgbClr val="FFD624"/>
                </a:solidFill>
                <a:latin typeface="Verdana" charset="0"/>
              </a:defRPr>
            </a:lvl6pPr>
            <a:lvl7pPr marL="2971800" indent="-228600" defTabSz="457200" eaLnBrk="0" fontAlgn="base" hangingPunct="0">
              <a:spcBef>
                <a:spcPct val="0"/>
              </a:spcBef>
              <a:spcAft>
                <a:spcPct val="0"/>
              </a:spcAft>
              <a:defRPr sz="7600" b="1">
                <a:solidFill>
                  <a:srgbClr val="FFD624"/>
                </a:solidFill>
                <a:latin typeface="Verdana" charset="0"/>
              </a:defRPr>
            </a:lvl7pPr>
            <a:lvl8pPr marL="3429000" indent="-228600" defTabSz="457200" eaLnBrk="0" fontAlgn="base" hangingPunct="0">
              <a:spcBef>
                <a:spcPct val="0"/>
              </a:spcBef>
              <a:spcAft>
                <a:spcPct val="0"/>
              </a:spcAft>
              <a:defRPr sz="7600" b="1">
                <a:solidFill>
                  <a:srgbClr val="FFD624"/>
                </a:solidFill>
                <a:latin typeface="Verdana" charset="0"/>
              </a:defRPr>
            </a:lvl8pPr>
            <a:lvl9pPr marL="3886200" indent="-228600" defTabSz="457200" eaLnBrk="0" fontAlgn="base" hangingPunct="0">
              <a:spcBef>
                <a:spcPct val="0"/>
              </a:spcBef>
              <a:spcAft>
                <a:spcPct val="0"/>
              </a:spcAft>
              <a:defRPr sz="7600" b="1">
                <a:solidFill>
                  <a:srgbClr val="FFD624"/>
                </a:solidFill>
                <a:latin typeface="Verdana" charset="0"/>
              </a:defRPr>
            </a:lvl9pPr>
          </a:lstStyle>
          <a:p>
            <a:pPr algn="ctr" eaLnBrk="1" hangingPunct="1"/>
            <a:endParaRPr lang="en-US" altLang="en-US" sz="1800" b="0">
              <a:solidFill>
                <a:srgbClr val="FFFFFF"/>
              </a:solidFill>
            </a:endParaRPr>
          </a:p>
        </p:txBody>
      </p:sp>
      <p:pic>
        <p:nvPicPr>
          <p:cNvPr id="6" name="Picture 21" descr="LOGO CE_Vertical_FR_quadri_H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9688" y="258763"/>
            <a:ext cx="1431925"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611189" y="2565400"/>
            <a:ext cx="7993259" cy="791592"/>
          </a:xfrm>
        </p:spPr>
        <p:txBody>
          <a:bodyPr/>
          <a:lstStyle>
            <a:lvl1pPr marL="3175">
              <a:defRPr sz="7600">
                <a:solidFill>
                  <a:srgbClr val="FFD624"/>
                </a:solidFill>
              </a:defRPr>
            </a:lvl1pPr>
          </a:lstStyle>
          <a:p>
            <a:pPr lvl="0"/>
            <a:r>
              <a:rPr lang="fr-BE" altLang="en-US" noProof="0" smtClean="0"/>
              <a:t>Titre</a:t>
            </a:r>
            <a:endParaRPr lang="en-GB" altLang="en-US" noProof="0" dirty="0" smtClean="0"/>
          </a:p>
        </p:txBody>
      </p:sp>
      <p:sp>
        <p:nvSpPr>
          <p:cNvPr id="3077" name="Rectangle 5"/>
          <p:cNvSpPr>
            <a:spLocks noGrp="1" noChangeArrowheads="1"/>
          </p:cNvSpPr>
          <p:nvPr>
            <p:ph type="subTitle" idx="1"/>
          </p:nvPr>
        </p:nvSpPr>
        <p:spPr>
          <a:xfrm>
            <a:off x="611188" y="3716338"/>
            <a:ext cx="7993260" cy="1728886"/>
          </a:xfrm>
        </p:spPr>
        <p:txBody>
          <a:bodyPr/>
          <a:lstStyle>
            <a:lvl1pPr marL="0" indent="0">
              <a:buFontTx/>
              <a:buNone/>
              <a:defRPr sz="3000" b="1" i="0">
                <a:solidFill>
                  <a:schemeClr val="bg1"/>
                </a:solidFill>
              </a:defRPr>
            </a:lvl1pPr>
          </a:lstStyle>
          <a:p>
            <a:pPr lvl="0"/>
            <a:r>
              <a:rPr lang="fr-BE" altLang="en-US" noProof="0" smtClean="0"/>
              <a:t>Sous-titre</a:t>
            </a:r>
            <a:endParaRPr lang="en-GB" altLang="en-US" noProof="0" smtClean="0"/>
          </a:p>
        </p:txBody>
      </p:sp>
      <p:sp>
        <p:nvSpPr>
          <p:cNvPr id="7"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ltLang="en-US"/>
          </a:p>
        </p:txBody>
      </p:sp>
      <p:sp>
        <p:nvSpPr>
          <p:cNvPr id="8" name="Rectangle 7"/>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altLang="en-US"/>
          </a:p>
        </p:txBody>
      </p:sp>
      <p:sp>
        <p:nvSpPr>
          <p:cNvPr id="9" name="Rectangle 8"/>
          <p:cNvSpPr>
            <a:spLocks noGrp="1" noChangeArrowheads="1"/>
          </p:cNvSpPr>
          <p:nvPr>
            <p:ph type="sldNum" sz="quarter" idx="12"/>
          </p:nvPr>
        </p:nvSpPr>
        <p:spPr/>
        <p:txBody>
          <a:bodyPr/>
          <a:lstStyle>
            <a:lvl1pPr>
              <a:defRPr>
                <a:solidFill>
                  <a:schemeClr val="bg1"/>
                </a:solidFill>
                <a:latin typeface="Verdana" charset="0"/>
              </a:defRPr>
            </a:lvl1pPr>
          </a:lstStyle>
          <a:p>
            <a:fld id="{EA2C9A99-3352-B447-968B-45FF1B80CB1B}" type="slidenum">
              <a:rPr lang="en-GB" altLang="en-US"/>
              <a:pPr/>
              <a:t>‹#›</a:t>
            </a:fld>
            <a:endParaRPr lang="en-GB" altLang="en-US"/>
          </a:p>
        </p:txBody>
      </p:sp>
    </p:spTree>
    <p:extLst>
      <p:ext uri="{BB962C8B-B14F-4D97-AF65-F5344CB8AC3E}">
        <p14:creationId xmlns:p14="http://schemas.microsoft.com/office/powerpoint/2010/main" val="476757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859269F6-06F1-B84A-8135-666471A16134}" type="slidenum">
              <a:rPr lang="en-GB" altLang="en-US"/>
              <a:pPr/>
              <a:t>‹#›</a:t>
            </a:fld>
            <a:endParaRPr lang="en-GB" altLang="en-US"/>
          </a:p>
        </p:txBody>
      </p:sp>
    </p:spTree>
    <p:extLst>
      <p:ext uri="{BB962C8B-B14F-4D97-AF65-F5344CB8AC3E}">
        <p14:creationId xmlns:p14="http://schemas.microsoft.com/office/powerpoint/2010/main" val="24352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339850"/>
            <a:ext cx="2058988"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339850"/>
            <a:ext cx="60293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84B271ED-E2C8-8A46-8A0E-82A0CC50BC19}" type="slidenum">
              <a:rPr lang="en-GB" altLang="en-US"/>
              <a:pPr/>
              <a:t>‹#›</a:t>
            </a:fld>
            <a:endParaRPr lang="en-GB" altLang="en-US"/>
          </a:p>
        </p:txBody>
      </p:sp>
    </p:spTree>
    <p:extLst>
      <p:ext uri="{BB962C8B-B14F-4D97-AF65-F5344CB8AC3E}">
        <p14:creationId xmlns:p14="http://schemas.microsoft.com/office/powerpoint/2010/main" val="1314679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83D5246B-72C3-5141-9EBB-BD9D9F6D76D0}" type="slidenum">
              <a:rPr lang="en-GB" altLang="en-US"/>
              <a:pPr/>
              <a:t>‹#›</a:t>
            </a:fld>
            <a:endParaRPr lang="en-GB" altLang="en-US"/>
          </a:p>
        </p:txBody>
      </p:sp>
    </p:spTree>
    <p:extLst>
      <p:ext uri="{BB962C8B-B14F-4D97-AF65-F5344CB8AC3E}">
        <p14:creationId xmlns:p14="http://schemas.microsoft.com/office/powerpoint/2010/main" val="1805108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fld id="{E223F7C7-0584-5248-9678-F03CEBA9D65E}" type="slidenum">
              <a:rPr lang="en-GB" altLang="en-US"/>
              <a:pPr/>
              <a:t>‹#›</a:t>
            </a:fld>
            <a:endParaRPr lang="en-GB" altLang="en-US"/>
          </a:p>
        </p:txBody>
      </p:sp>
    </p:spTree>
    <p:extLst>
      <p:ext uri="{BB962C8B-B14F-4D97-AF65-F5344CB8AC3E}">
        <p14:creationId xmlns:p14="http://schemas.microsoft.com/office/powerpoint/2010/main" val="184138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6C5E22A2-2E13-954B-903D-F9CA3671E71F}" type="slidenum">
              <a:rPr lang="en-GB" altLang="en-US"/>
              <a:pPr/>
              <a:t>‹#›</a:t>
            </a:fld>
            <a:endParaRPr lang="en-GB" altLang="en-US"/>
          </a:p>
        </p:txBody>
      </p:sp>
    </p:spTree>
    <p:extLst>
      <p:ext uri="{BB962C8B-B14F-4D97-AF65-F5344CB8AC3E}">
        <p14:creationId xmlns:p14="http://schemas.microsoft.com/office/powerpoint/2010/main" val="1260526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220886"/>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700807"/>
            <a:ext cx="4040188" cy="8640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64903"/>
            <a:ext cx="4040188" cy="35612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700807"/>
            <a:ext cx="4041775" cy="86409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64903"/>
            <a:ext cx="4041775" cy="35612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fld id="{E04A3F1A-59A5-C74F-A041-666E2919A873}" type="slidenum">
              <a:rPr lang="en-GB" altLang="en-US"/>
              <a:pPr/>
              <a:t>‹#›</a:t>
            </a:fld>
            <a:endParaRPr lang="en-GB" altLang="en-US"/>
          </a:p>
        </p:txBody>
      </p:sp>
    </p:spTree>
    <p:extLst>
      <p:ext uri="{BB962C8B-B14F-4D97-AF65-F5344CB8AC3E}">
        <p14:creationId xmlns:p14="http://schemas.microsoft.com/office/powerpoint/2010/main" val="70867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fld id="{D7B470CE-7997-074E-8F45-0CD5D663DC01}" type="slidenum">
              <a:rPr lang="en-GB" altLang="en-US"/>
              <a:pPr/>
              <a:t>‹#›</a:t>
            </a:fld>
            <a:endParaRPr lang="en-GB" altLang="en-US"/>
          </a:p>
        </p:txBody>
      </p:sp>
    </p:spTree>
    <p:extLst>
      <p:ext uri="{BB962C8B-B14F-4D97-AF65-F5344CB8AC3E}">
        <p14:creationId xmlns:p14="http://schemas.microsoft.com/office/powerpoint/2010/main" val="2142315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fld id="{EC419661-72C5-2A44-B261-685A1C2C28DF}" type="slidenum">
              <a:rPr lang="en-GB" altLang="en-US"/>
              <a:pPr/>
              <a:t>‹#›</a:t>
            </a:fld>
            <a:endParaRPr lang="en-GB" altLang="en-US"/>
          </a:p>
        </p:txBody>
      </p:sp>
    </p:spTree>
    <p:extLst>
      <p:ext uri="{BB962C8B-B14F-4D97-AF65-F5344CB8AC3E}">
        <p14:creationId xmlns:p14="http://schemas.microsoft.com/office/powerpoint/2010/main" val="607156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3008313" cy="720080"/>
          </a:xfrm>
        </p:spPr>
        <p:txBody>
          <a:bodyPr anchor="b"/>
          <a:lstStyle>
            <a:lvl1pPr algn="l">
              <a:defRPr sz="2000" b="1"/>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124744"/>
            <a:ext cx="5111750" cy="50014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700808"/>
            <a:ext cx="3008313" cy="4425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A1A1D529-8BD1-5443-B0FD-E68F11F01B4B}" type="slidenum">
              <a:rPr lang="en-GB" altLang="en-US"/>
              <a:pPr/>
              <a:t>‹#›</a:t>
            </a:fld>
            <a:endParaRPr lang="en-GB" altLang="en-US"/>
          </a:p>
        </p:txBody>
      </p:sp>
    </p:spTree>
    <p:extLst>
      <p:ext uri="{BB962C8B-B14F-4D97-AF65-F5344CB8AC3E}">
        <p14:creationId xmlns:p14="http://schemas.microsoft.com/office/powerpoint/2010/main" val="199417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1268759"/>
            <a:ext cx="5486400" cy="34588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fld id="{4A7F326F-B2CB-EA44-8F64-D0D350C9B494}" type="slidenum">
              <a:rPr lang="en-GB" altLang="en-US"/>
              <a:pPr/>
              <a:t>‹#›</a:t>
            </a:fld>
            <a:endParaRPr lang="en-GB" altLang="en-US"/>
          </a:p>
        </p:txBody>
      </p:sp>
    </p:spTree>
    <p:extLst>
      <p:ext uri="{BB962C8B-B14F-4D97-AF65-F5344CB8AC3E}">
        <p14:creationId xmlns:p14="http://schemas.microsoft.com/office/powerpoint/2010/main" val="1441211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GB" altLang="en-US"/>
              <a:t>Titre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BE" altLang="en-US"/>
              <a:t>Deuxième niveau</a:t>
            </a:r>
            <a:endParaRPr lang="en-GB" altLang="en-US"/>
          </a:p>
          <a:p>
            <a:pPr lvl="1"/>
            <a:r>
              <a:rPr lang="en-GB" altLang="en-US"/>
              <a:t>Troisième niveau</a:t>
            </a:r>
          </a:p>
          <a:p>
            <a:pPr lvl="2"/>
            <a:r>
              <a:rPr lang="en-GB" altLang="en-US"/>
              <a:t>- Quatrième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chemeClr val="tx1"/>
                </a:solidFill>
                <a:latin typeface="Arial" charset="0"/>
              </a:defRPr>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Arial" charset="0"/>
              </a:defRPr>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fld id="{15433BBB-275A-484D-90FC-D899D9F933C7}" type="slidenum">
              <a:rPr lang="en-GB" altLang="en-US"/>
              <a:pPr/>
              <a:t>‹#›</a:t>
            </a:fld>
            <a:endParaRPr lang="en-GB" altLang="en-US"/>
          </a:p>
        </p:txBody>
      </p:sp>
      <p:sp>
        <p:nvSpPr>
          <p:cNvPr id="7" name="Rectangle 6"/>
          <p:cNvSpPr>
            <a:spLocks noChangeArrowheads="1"/>
          </p:cNvSpPr>
          <p:nvPr/>
        </p:nvSpPr>
        <p:spPr bwMode="auto">
          <a:xfrm>
            <a:off x="4262438" y="6659563"/>
            <a:ext cx="611187" cy="198437"/>
          </a:xfrm>
          <a:prstGeom prst="rect">
            <a:avLst/>
          </a:prstGeom>
          <a:solidFill>
            <a:srgbClr val="133176"/>
          </a:solidFill>
          <a:ln w="9525">
            <a:solidFill>
              <a:srgbClr val="133176"/>
            </a:solidFill>
            <a:miter lim="800000"/>
            <a:headEnd/>
            <a:tailEnd/>
          </a:ln>
          <a:effectLst>
            <a:outerShdw blurRad="40000" dist="23000" dir="5400000" rotWithShape="0">
              <a:srgbClr val="000000">
                <a:alpha val="34999"/>
              </a:srgbClr>
            </a:outerShdw>
          </a:effectLst>
        </p:spPr>
        <p:txBody>
          <a:bodyPr anchor="ctr"/>
          <a:lstStyle>
            <a:lvl1pPr defTabSz="457200" eaLnBrk="0" hangingPunct="0">
              <a:defRPr sz="7600" b="1">
                <a:solidFill>
                  <a:srgbClr val="FFD624"/>
                </a:solidFill>
                <a:latin typeface="Verdana" charset="0"/>
              </a:defRPr>
            </a:lvl1pPr>
            <a:lvl2pPr marL="742950" indent="-285750" defTabSz="457200" eaLnBrk="0" hangingPunct="0">
              <a:defRPr sz="7600" b="1">
                <a:solidFill>
                  <a:srgbClr val="FFD624"/>
                </a:solidFill>
                <a:latin typeface="Verdana" charset="0"/>
              </a:defRPr>
            </a:lvl2pPr>
            <a:lvl3pPr marL="1143000" indent="-228600" defTabSz="457200" eaLnBrk="0" hangingPunct="0">
              <a:defRPr sz="7600" b="1">
                <a:solidFill>
                  <a:srgbClr val="FFD624"/>
                </a:solidFill>
                <a:latin typeface="Verdana" charset="0"/>
              </a:defRPr>
            </a:lvl3pPr>
            <a:lvl4pPr marL="1600200" indent="-228600" defTabSz="457200" eaLnBrk="0" hangingPunct="0">
              <a:defRPr sz="7600" b="1">
                <a:solidFill>
                  <a:srgbClr val="FFD624"/>
                </a:solidFill>
                <a:latin typeface="Verdana" charset="0"/>
              </a:defRPr>
            </a:lvl4pPr>
            <a:lvl5pPr marL="2057400" indent="-228600" defTabSz="457200" eaLnBrk="0" hangingPunct="0">
              <a:defRPr sz="7600" b="1">
                <a:solidFill>
                  <a:srgbClr val="FFD624"/>
                </a:solidFill>
                <a:latin typeface="Verdana" charset="0"/>
              </a:defRPr>
            </a:lvl5pPr>
            <a:lvl6pPr marL="2514600" indent="-228600" defTabSz="457200" eaLnBrk="0" fontAlgn="base" hangingPunct="0">
              <a:spcBef>
                <a:spcPct val="0"/>
              </a:spcBef>
              <a:spcAft>
                <a:spcPct val="0"/>
              </a:spcAft>
              <a:defRPr sz="7600" b="1">
                <a:solidFill>
                  <a:srgbClr val="FFD624"/>
                </a:solidFill>
                <a:latin typeface="Verdana" charset="0"/>
              </a:defRPr>
            </a:lvl6pPr>
            <a:lvl7pPr marL="2971800" indent="-228600" defTabSz="457200" eaLnBrk="0" fontAlgn="base" hangingPunct="0">
              <a:spcBef>
                <a:spcPct val="0"/>
              </a:spcBef>
              <a:spcAft>
                <a:spcPct val="0"/>
              </a:spcAft>
              <a:defRPr sz="7600" b="1">
                <a:solidFill>
                  <a:srgbClr val="FFD624"/>
                </a:solidFill>
                <a:latin typeface="Verdana" charset="0"/>
              </a:defRPr>
            </a:lvl7pPr>
            <a:lvl8pPr marL="3429000" indent="-228600" defTabSz="457200" eaLnBrk="0" fontAlgn="base" hangingPunct="0">
              <a:spcBef>
                <a:spcPct val="0"/>
              </a:spcBef>
              <a:spcAft>
                <a:spcPct val="0"/>
              </a:spcAft>
              <a:defRPr sz="7600" b="1">
                <a:solidFill>
                  <a:srgbClr val="FFD624"/>
                </a:solidFill>
                <a:latin typeface="Verdana" charset="0"/>
              </a:defRPr>
            </a:lvl8pPr>
            <a:lvl9pPr marL="3886200" indent="-228600" defTabSz="457200" eaLnBrk="0" fontAlgn="base" hangingPunct="0">
              <a:spcBef>
                <a:spcPct val="0"/>
              </a:spcBef>
              <a:spcAft>
                <a:spcPct val="0"/>
              </a:spcAft>
              <a:defRPr sz="7600" b="1">
                <a:solidFill>
                  <a:srgbClr val="FFD624"/>
                </a:solidFill>
                <a:latin typeface="Verdana" charset="0"/>
              </a:defRPr>
            </a:lvl9pPr>
          </a:lstStyle>
          <a:p>
            <a:pPr algn="ctr" eaLnBrk="1" hangingPunct="1"/>
            <a:endParaRPr lang="en-US" altLang="en-US" sz="1800" b="0">
              <a:solidFill>
                <a:srgbClr val="FFFFFF"/>
              </a:solidFill>
            </a:endParaRPr>
          </a:p>
        </p:txBody>
      </p:sp>
      <p:sp>
        <p:nvSpPr>
          <p:cNvPr id="15" name="Rectangle 14"/>
          <p:cNvSpPr/>
          <p:nvPr userDrawn="1"/>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1033" name="Picture 18" descr="LOGO CE_Vertical_FR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849688" y="258763"/>
            <a:ext cx="1436687"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938182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marL="358775" algn="l" rtl="0" eaLnBrk="0" fontAlgn="base" hangingPunct="0">
        <a:spcBef>
          <a:spcPct val="0"/>
        </a:spcBef>
        <a:spcAft>
          <a:spcPct val="0"/>
        </a:spcAft>
        <a:defRPr sz="3000" b="1">
          <a:solidFill>
            <a:srgbClr val="0F5494"/>
          </a:solidFill>
          <a:latin typeface="+mj-lt"/>
          <a:ea typeface="+mj-ea"/>
          <a:cs typeface="+mj-cs"/>
        </a:defRPr>
      </a:lvl1pPr>
      <a:lvl2pPr marL="358775" algn="l" rtl="0" eaLnBrk="0" fontAlgn="base" hangingPunct="0">
        <a:spcBef>
          <a:spcPct val="0"/>
        </a:spcBef>
        <a:spcAft>
          <a:spcPct val="0"/>
        </a:spcAft>
        <a:defRPr sz="3000" b="1">
          <a:solidFill>
            <a:srgbClr val="0F5494"/>
          </a:solidFill>
          <a:latin typeface="Verdana" pitchFamily="34" charset="0"/>
        </a:defRPr>
      </a:lvl2pPr>
      <a:lvl3pPr marL="358775" algn="l" rtl="0" eaLnBrk="0" fontAlgn="base" hangingPunct="0">
        <a:spcBef>
          <a:spcPct val="0"/>
        </a:spcBef>
        <a:spcAft>
          <a:spcPct val="0"/>
        </a:spcAft>
        <a:defRPr sz="3000" b="1">
          <a:solidFill>
            <a:srgbClr val="0F5494"/>
          </a:solidFill>
          <a:latin typeface="Verdana" pitchFamily="34" charset="0"/>
        </a:defRPr>
      </a:lvl3pPr>
      <a:lvl4pPr marL="358775" algn="l" rtl="0" eaLnBrk="0" fontAlgn="base" hangingPunct="0">
        <a:spcBef>
          <a:spcPct val="0"/>
        </a:spcBef>
        <a:spcAft>
          <a:spcPct val="0"/>
        </a:spcAft>
        <a:defRPr sz="3000" b="1">
          <a:solidFill>
            <a:srgbClr val="0F5494"/>
          </a:solidFill>
          <a:latin typeface="Verdana" pitchFamily="34" charset="0"/>
        </a:defRPr>
      </a:lvl4pPr>
      <a:lvl5pPr marL="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BE" sz="5400" dirty="0" err="1" smtClean="0"/>
              <a:t>Leave</a:t>
            </a:r>
            <a:r>
              <a:rPr lang="fr-BE" sz="5400" dirty="0" smtClean="0"/>
              <a:t> no one </a:t>
            </a:r>
            <a:r>
              <a:rPr lang="fr-BE" sz="5400" dirty="0" err="1" smtClean="0"/>
              <a:t>behind</a:t>
            </a:r>
            <a:endParaRPr lang="fr-BE" sz="5400" dirty="0"/>
          </a:p>
        </p:txBody>
      </p:sp>
      <p:sp>
        <p:nvSpPr>
          <p:cNvPr id="5" name="Subtitle 4"/>
          <p:cNvSpPr>
            <a:spLocks noGrp="1"/>
          </p:cNvSpPr>
          <p:nvPr>
            <p:ph type="subTitle" idx="1"/>
          </p:nvPr>
        </p:nvSpPr>
        <p:spPr/>
        <p:txBody>
          <a:bodyPr/>
          <a:lstStyle/>
          <a:p>
            <a:r>
              <a:rPr lang="en-US" smtClean="0"/>
              <a:t>Indicators sensitive to inclusion</a:t>
            </a:r>
          </a:p>
          <a:p>
            <a:endParaRPr lang="en-US" smtClean="0"/>
          </a:p>
          <a:p>
            <a:r>
              <a:rPr lang="en-US" smtClean="0"/>
              <a:t>Brussels 8-10 February 2016</a:t>
            </a:r>
            <a:endParaRPr lang="en-US" dirty="0"/>
          </a:p>
        </p:txBody>
      </p:sp>
    </p:spTree>
    <p:extLst>
      <p:ext uri="{BB962C8B-B14F-4D97-AF65-F5344CB8AC3E}">
        <p14:creationId xmlns:p14="http://schemas.microsoft.com/office/powerpoint/2010/main" val="187104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smtClean="0"/>
              <a:t>Gender Indicators can be:</a:t>
            </a:r>
            <a:endParaRPr lang="en-US" dirty="0"/>
          </a:p>
        </p:txBody>
      </p:sp>
      <p:sp>
        <p:nvSpPr>
          <p:cNvPr id="5" name="Content Placeholder 4"/>
          <p:cNvSpPr>
            <a:spLocks noGrp="1"/>
          </p:cNvSpPr>
          <p:nvPr>
            <p:ph idx="1"/>
          </p:nvPr>
        </p:nvSpPr>
        <p:spPr/>
        <p:txBody>
          <a:bodyPr/>
          <a:lstStyle/>
          <a:p>
            <a:pPr>
              <a:buClr>
                <a:schemeClr val="accent6"/>
              </a:buClr>
            </a:pPr>
            <a:r>
              <a:rPr lang="en-US" b="1" dirty="0"/>
              <a:t>Quantitative indicators: </a:t>
            </a:r>
          </a:p>
          <a:p>
            <a:pPr>
              <a:buClr>
                <a:schemeClr val="accent6"/>
              </a:buClr>
            </a:pPr>
            <a:r>
              <a:rPr lang="en-US" dirty="0"/>
              <a:t>based on sex-disaggregated statistical data</a:t>
            </a:r>
          </a:p>
          <a:p>
            <a:pPr>
              <a:buClr>
                <a:schemeClr val="accent6"/>
              </a:buClr>
            </a:pPr>
            <a:r>
              <a:rPr lang="en-US" dirty="0"/>
              <a:t>Uses methods for collecting quantitative data (survey, statistical administration, census), focusing on issues which can be counted </a:t>
            </a:r>
          </a:p>
          <a:p>
            <a:pPr>
              <a:buClr>
                <a:schemeClr val="accent6"/>
              </a:buClr>
            </a:pPr>
            <a:r>
              <a:rPr lang="en-US" b="1" dirty="0" smtClean="0"/>
              <a:t>Examples</a:t>
            </a:r>
            <a:r>
              <a:rPr lang="en-US" b="1" dirty="0"/>
              <a:t>: </a:t>
            </a:r>
            <a:r>
              <a:rPr lang="en-US" dirty="0"/>
              <a:t>illiteracy rates of male and female adults, percentages of women and men in parliament, male and female wage rates or school enrolment rates for girls and boys. </a:t>
            </a:r>
          </a:p>
        </p:txBody>
      </p:sp>
      <p:sp>
        <p:nvSpPr>
          <p:cNvPr id="6" name="Tijdelijke aanduiding voor dianummer 5"/>
          <p:cNvSpPr>
            <a:spLocks noGrp="1"/>
          </p:cNvSpPr>
          <p:nvPr>
            <p:ph type="sldNum" sz="quarter" idx="12"/>
          </p:nvPr>
        </p:nvSpPr>
        <p:spPr/>
        <p:txBody>
          <a:bodyPr/>
          <a:lstStyle/>
          <a:p>
            <a:fld id="{E5B2C11C-BC1C-41AA-A5FB-187EB0A5D8AC}" type="slidenum">
              <a:rPr lang="en-GB" smtClean="0"/>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1081187"/>
            <a:ext cx="8229600" cy="936625"/>
          </a:xfrm>
        </p:spPr>
        <p:txBody>
          <a:bodyPr/>
          <a:lstStyle/>
          <a:p>
            <a:r>
              <a:rPr lang="en-US" smtClean="0"/>
              <a:t>Gender Indicators can be:</a:t>
            </a:r>
            <a:endParaRPr lang="en-US" dirty="0"/>
          </a:p>
        </p:txBody>
      </p:sp>
      <p:sp>
        <p:nvSpPr>
          <p:cNvPr id="5" name="Content Placeholder 4"/>
          <p:cNvSpPr>
            <a:spLocks noGrp="1"/>
          </p:cNvSpPr>
          <p:nvPr>
            <p:ph idx="1"/>
          </p:nvPr>
        </p:nvSpPr>
        <p:spPr>
          <a:xfrm>
            <a:off x="457200" y="1940124"/>
            <a:ext cx="8229600" cy="3529013"/>
          </a:xfrm>
        </p:spPr>
        <p:txBody>
          <a:bodyPr/>
          <a:lstStyle/>
          <a:p>
            <a:pPr>
              <a:buClr>
                <a:schemeClr val="accent6"/>
              </a:buClr>
            </a:pPr>
            <a:r>
              <a:rPr lang="en-US" b="1" smtClean="0"/>
              <a:t>Qualitative </a:t>
            </a:r>
            <a:r>
              <a:rPr lang="en-US" b="1" dirty="0"/>
              <a:t>indicators: </a:t>
            </a:r>
          </a:p>
          <a:p>
            <a:pPr>
              <a:buClr>
                <a:schemeClr val="accent6"/>
              </a:buClr>
            </a:pPr>
            <a:r>
              <a:rPr lang="en-US" dirty="0"/>
              <a:t>capture qualitative changes, such as opinions, perceptions, attitudes, feelings, experiences or judgments of men and women</a:t>
            </a:r>
          </a:p>
          <a:p>
            <a:pPr>
              <a:buClr>
                <a:schemeClr val="accent6"/>
              </a:buClr>
            </a:pPr>
            <a:r>
              <a:rPr lang="en-US" dirty="0"/>
              <a:t>can be collected with opinion polls, or surveys measuring perceptions and opinions. Also participatory methodologies are used to collect data for qualitative indicators, such as focus group discussions and social mapping tools</a:t>
            </a:r>
          </a:p>
          <a:p>
            <a:pPr>
              <a:buClr>
                <a:schemeClr val="accent6"/>
              </a:buClr>
            </a:pPr>
            <a:r>
              <a:rPr lang="en-US" b="1" dirty="0"/>
              <a:t>Examples: </a:t>
            </a:r>
            <a:r>
              <a:rPr lang="en-US" dirty="0"/>
              <a:t>opinions about women’s participation in politics; attitudes of women and men regarding </a:t>
            </a:r>
            <a:r>
              <a:rPr lang="en-US" dirty="0" smtClean="0"/>
              <a:t>VAW</a:t>
            </a:r>
            <a:endParaRPr lang="en-US" dirty="0"/>
          </a:p>
        </p:txBody>
      </p:sp>
      <p:sp>
        <p:nvSpPr>
          <p:cNvPr id="6" name="Tijdelijke aanduiding voor dianummer 5"/>
          <p:cNvSpPr>
            <a:spLocks noGrp="1"/>
          </p:cNvSpPr>
          <p:nvPr>
            <p:ph type="sldNum" sz="quarter" idx="12"/>
          </p:nvPr>
        </p:nvSpPr>
        <p:spPr/>
        <p:txBody>
          <a:bodyPr/>
          <a:lstStyle/>
          <a:p>
            <a:fld id="{E5B2C11C-BC1C-41AA-A5FB-187EB0A5D8AC}" type="slidenum">
              <a:rPr lang="en-GB" smtClean="0"/>
              <a:pPr/>
              <a:t>11</a:t>
            </a:fld>
            <a:endParaRPr lang="en-GB"/>
          </a:p>
        </p:txBody>
      </p:sp>
    </p:spTree>
    <p:extLst>
      <p:ext uri="{BB962C8B-B14F-4D97-AF65-F5344CB8AC3E}">
        <p14:creationId xmlns:p14="http://schemas.microsoft.com/office/powerpoint/2010/main" val="692557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which of these examples would pose a challenge and why</a:t>
            </a:r>
            <a:endParaRPr lang="en-US" dirty="0"/>
          </a:p>
        </p:txBody>
      </p:sp>
      <p:sp>
        <p:nvSpPr>
          <p:cNvPr id="3" name="Content Placeholder 2"/>
          <p:cNvSpPr>
            <a:spLocks noGrp="1"/>
          </p:cNvSpPr>
          <p:nvPr>
            <p:ph idx="1"/>
          </p:nvPr>
        </p:nvSpPr>
        <p:spPr/>
        <p:txBody>
          <a:bodyPr/>
          <a:lstStyle/>
          <a:p>
            <a:pPr marL="0" indent="0">
              <a:buNone/>
            </a:pPr>
            <a:r>
              <a:rPr lang="en-US" sz="3200" dirty="0" smtClean="0"/>
              <a:t>□ Changes in legislation/policy frameworks affecting gender equality/ </a:t>
            </a:r>
            <a:r>
              <a:rPr lang="en-US" sz="3200" dirty="0" smtClean="0"/>
              <a:t>inclusion</a:t>
            </a:r>
          </a:p>
          <a:p>
            <a:pPr marL="0" indent="0">
              <a:buNone/>
            </a:pPr>
            <a:r>
              <a:rPr lang="en-US" sz="3200" dirty="0" smtClean="0"/>
              <a:t/>
            </a:r>
            <a:br>
              <a:rPr lang="en-US" sz="3200" dirty="0" smtClean="0"/>
            </a:br>
            <a:r>
              <a:rPr lang="en-US" sz="3200" dirty="0" smtClean="0"/>
              <a:t>□ Changes in national/sector budget allocation towards gender equality issues </a:t>
            </a:r>
          </a:p>
        </p:txBody>
      </p:sp>
    </p:spTree>
    <p:extLst>
      <p:ext uri="{BB962C8B-B14F-4D97-AF65-F5344CB8AC3E}">
        <p14:creationId xmlns:p14="http://schemas.microsoft.com/office/powerpoint/2010/main" val="1709368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which of these examples would pose </a:t>
            </a:r>
            <a:r>
              <a:rPr lang="en-US" dirty="0"/>
              <a:t>a challenge </a:t>
            </a:r>
            <a:r>
              <a:rPr lang="en-US" dirty="0" smtClean="0"/>
              <a:t>and why</a:t>
            </a:r>
            <a:endParaRPr lang="en-US" dirty="0"/>
          </a:p>
        </p:txBody>
      </p:sp>
      <p:sp>
        <p:nvSpPr>
          <p:cNvPr id="3" name="Content Placeholder 2"/>
          <p:cNvSpPr>
            <a:spLocks noGrp="1"/>
          </p:cNvSpPr>
          <p:nvPr>
            <p:ph idx="1"/>
          </p:nvPr>
        </p:nvSpPr>
        <p:spPr/>
        <p:txBody>
          <a:bodyPr/>
          <a:lstStyle/>
          <a:p>
            <a:pPr marL="0" indent="0">
              <a:buNone/>
            </a:pPr>
            <a:r>
              <a:rPr lang="en-US" sz="3200" dirty="0" smtClean="0"/>
              <a:t>□ </a:t>
            </a:r>
            <a:r>
              <a:rPr lang="en-US" sz="3200" dirty="0"/>
              <a:t>Trends affecting gender roles and </a:t>
            </a:r>
            <a:r>
              <a:rPr lang="en-US" sz="3200" dirty="0" smtClean="0"/>
              <a:t>relations</a:t>
            </a:r>
          </a:p>
          <a:p>
            <a:pPr marL="0" indent="0">
              <a:buNone/>
            </a:pPr>
            <a:r>
              <a:rPr lang="en-US" dirty="0" smtClean="0"/>
              <a:t>e.g. </a:t>
            </a:r>
            <a:r>
              <a:rPr lang="en-US" dirty="0"/>
              <a:t>economic reform, migration of men to urban areas, introduction of new employment opportunities through trade liberalization, new technology, financial crisis, climate change, reconstruction, etc. </a:t>
            </a:r>
          </a:p>
        </p:txBody>
      </p:sp>
    </p:spTree>
    <p:extLst>
      <p:ext uri="{BB962C8B-B14F-4D97-AF65-F5344CB8AC3E}">
        <p14:creationId xmlns:p14="http://schemas.microsoft.com/office/powerpoint/2010/main" val="794324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which of these examples would pose </a:t>
            </a:r>
            <a:r>
              <a:rPr lang="en-US" dirty="0"/>
              <a:t>a challenge </a:t>
            </a:r>
            <a:r>
              <a:rPr lang="en-US" dirty="0" smtClean="0"/>
              <a:t>and why</a:t>
            </a:r>
            <a:endParaRPr lang="en-US" dirty="0"/>
          </a:p>
        </p:txBody>
      </p:sp>
      <p:sp>
        <p:nvSpPr>
          <p:cNvPr id="3" name="Content Placeholder 2"/>
          <p:cNvSpPr>
            <a:spLocks noGrp="1"/>
          </p:cNvSpPr>
          <p:nvPr>
            <p:ph idx="1"/>
          </p:nvPr>
        </p:nvSpPr>
        <p:spPr/>
        <p:txBody>
          <a:bodyPr/>
          <a:lstStyle/>
          <a:p>
            <a:r>
              <a:rPr lang="en-US" sz="2800" dirty="0" smtClean="0"/>
              <a:t>□ </a:t>
            </a:r>
            <a:r>
              <a:rPr lang="en-US" sz="2800" dirty="0"/>
              <a:t> Changes in quantity/quality of gender-competent staff in partner government, </a:t>
            </a:r>
          </a:p>
          <a:p>
            <a:r>
              <a:rPr lang="en-US" sz="2800" dirty="0"/>
              <a:t>NGOs, EU and other donors </a:t>
            </a:r>
          </a:p>
          <a:p>
            <a:r>
              <a:rPr lang="en-US" sz="2800" dirty="0" smtClean="0"/>
              <a:t>□ </a:t>
            </a:r>
            <a:r>
              <a:rPr lang="en-US" sz="2800" dirty="0"/>
              <a:t> New initiatives/partnerships to create synergies for cooperation on gender issues </a:t>
            </a:r>
          </a:p>
          <a:p>
            <a:r>
              <a:rPr lang="en-US" sz="2800" dirty="0"/>
              <a:t>□  Rates of employment/unemployment (female and male) in different sectors and </a:t>
            </a:r>
            <a:r>
              <a:rPr lang="en-US" sz="2800" dirty="0" smtClean="0"/>
              <a:t>at </a:t>
            </a:r>
            <a:r>
              <a:rPr lang="en-US" sz="2800" dirty="0"/>
              <a:t>different levels </a:t>
            </a:r>
          </a:p>
        </p:txBody>
      </p:sp>
    </p:spTree>
    <p:extLst>
      <p:ext uri="{BB962C8B-B14F-4D97-AF65-F5344CB8AC3E}">
        <p14:creationId xmlns:p14="http://schemas.microsoft.com/office/powerpoint/2010/main" val="1550834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which of these examples would pose </a:t>
            </a:r>
            <a:r>
              <a:rPr lang="en-US" dirty="0"/>
              <a:t>a challenge </a:t>
            </a:r>
            <a:r>
              <a:rPr lang="en-US" dirty="0" smtClean="0"/>
              <a:t>and why</a:t>
            </a:r>
            <a:endParaRPr lang="en-US" dirty="0"/>
          </a:p>
        </p:txBody>
      </p:sp>
      <p:sp>
        <p:nvSpPr>
          <p:cNvPr id="3" name="Content Placeholder 2"/>
          <p:cNvSpPr>
            <a:spLocks noGrp="1"/>
          </p:cNvSpPr>
          <p:nvPr>
            <p:ph idx="1"/>
          </p:nvPr>
        </p:nvSpPr>
        <p:spPr/>
        <p:txBody>
          <a:bodyPr/>
          <a:lstStyle/>
          <a:p>
            <a:r>
              <a:rPr lang="en-US" sz="2800" dirty="0" smtClean="0"/>
              <a:t>□ </a:t>
            </a:r>
            <a:r>
              <a:rPr lang="en-US" sz="2800" dirty="0"/>
              <a:t> Access to and control over productive assets (land, credit, vocational training) by </a:t>
            </a:r>
            <a:r>
              <a:rPr lang="en-US" sz="2800" dirty="0" smtClean="0"/>
              <a:t>men </a:t>
            </a:r>
            <a:r>
              <a:rPr lang="en-US" sz="2800" dirty="0"/>
              <a:t>and women </a:t>
            </a:r>
            <a:endParaRPr lang="en-US" sz="2800" dirty="0" smtClean="0"/>
          </a:p>
          <a:p>
            <a:endParaRPr lang="en-US" sz="2800" dirty="0"/>
          </a:p>
          <a:p>
            <a:r>
              <a:rPr lang="en-US" sz="2800" dirty="0"/>
              <a:t>□  Access to basic services (education, health, water) by women/men, girls/boys </a:t>
            </a:r>
          </a:p>
        </p:txBody>
      </p:sp>
    </p:spTree>
    <p:extLst>
      <p:ext uri="{BB962C8B-B14F-4D97-AF65-F5344CB8AC3E}">
        <p14:creationId xmlns:p14="http://schemas.microsoft.com/office/powerpoint/2010/main" val="1713294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which of these examples would pose </a:t>
            </a:r>
            <a:r>
              <a:rPr lang="en-US" dirty="0"/>
              <a:t>a challenge </a:t>
            </a:r>
            <a:r>
              <a:rPr lang="en-US" dirty="0" smtClean="0"/>
              <a:t>and why</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a:t> Participation of women and men in project activities at community level </a:t>
            </a:r>
          </a:p>
          <a:p>
            <a:pPr marL="0" indent="0">
              <a:buNone/>
            </a:pPr>
            <a:r>
              <a:rPr lang="en-US" dirty="0"/>
              <a:t>□  Access to decision-making, project resources and services by women and men </a:t>
            </a:r>
          </a:p>
          <a:p>
            <a:pPr marL="0" indent="0">
              <a:buNone/>
            </a:pPr>
            <a:r>
              <a:rPr lang="en-US" dirty="0"/>
              <a:t>□  Changes in recruitment practices towards equal opportunities at the level of </a:t>
            </a:r>
            <a:r>
              <a:rPr lang="en-US" dirty="0" smtClean="0"/>
              <a:t>individual </a:t>
            </a:r>
            <a:r>
              <a:rPr lang="en-US" dirty="0"/>
              <a:t>enterprises participating in the project </a:t>
            </a:r>
          </a:p>
          <a:p>
            <a:pPr marL="0" indent="0">
              <a:buNone/>
            </a:pPr>
            <a:r>
              <a:rPr lang="en-US" dirty="0" smtClean="0"/>
              <a:t>□ </a:t>
            </a:r>
            <a:r>
              <a:rPr lang="en-US" dirty="0"/>
              <a:t> Changes in project budget allocation towards gender </a:t>
            </a:r>
            <a:r>
              <a:rPr lang="en-US" dirty="0" smtClean="0"/>
              <a:t>equality</a:t>
            </a:r>
          </a:p>
        </p:txBody>
      </p:sp>
    </p:spTree>
    <p:extLst>
      <p:ext uri="{BB962C8B-B14F-4D97-AF65-F5344CB8AC3E}">
        <p14:creationId xmlns:p14="http://schemas.microsoft.com/office/powerpoint/2010/main" val="898308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p:txBody>
          <a:bodyPr/>
          <a:lstStyle/>
          <a:p>
            <a:r>
              <a:rPr lang="en-ZW" dirty="0" smtClean="0"/>
              <a:t>Why sex/age/disability indicators</a:t>
            </a:r>
            <a:r>
              <a:rPr lang="es-CL" dirty="0" smtClean="0"/>
              <a:t>?</a:t>
            </a:r>
          </a:p>
        </p:txBody>
      </p:sp>
      <p:sp>
        <p:nvSpPr>
          <p:cNvPr id="2" name="Content Placeholder 1"/>
          <p:cNvSpPr>
            <a:spLocks noGrp="1"/>
          </p:cNvSpPr>
          <p:nvPr>
            <p:ph idx="1"/>
          </p:nvPr>
        </p:nvSpPr>
        <p:spPr/>
        <p:txBody>
          <a:bodyPr/>
          <a:lstStyle/>
          <a:p>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p:txBody>
          <a:bodyPr/>
          <a:lstStyle/>
          <a:p>
            <a:r>
              <a:rPr lang="en-ZW" dirty="0" smtClean="0"/>
              <a:t>Why sex/age/disability indicators</a:t>
            </a:r>
            <a:r>
              <a:rPr lang="es-CL" dirty="0" smtClean="0"/>
              <a:t>?</a:t>
            </a:r>
          </a:p>
        </p:txBody>
      </p:sp>
      <p:sp>
        <p:nvSpPr>
          <p:cNvPr id="7171" name="Rectangle 2"/>
          <p:cNvSpPr>
            <a:spLocks noGrp="1" noChangeArrowheads="1"/>
          </p:cNvSpPr>
          <p:nvPr>
            <p:ph idx="1"/>
          </p:nvPr>
        </p:nvSpPr>
        <p:spPr/>
        <p:txBody>
          <a:bodyPr/>
          <a:lstStyle/>
          <a:p>
            <a:pPr>
              <a:buClr>
                <a:schemeClr val="accent6"/>
              </a:buClr>
            </a:pPr>
            <a:r>
              <a:rPr lang="en-ZW" dirty="0" smtClean="0"/>
              <a:t>They visualize what is important for the promotion of inclusiveness </a:t>
            </a:r>
          </a:p>
          <a:p>
            <a:pPr>
              <a:buClr>
                <a:schemeClr val="accent6"/>
              </a:buClr>
            </a:pPr>
            <a:r>
              <a:rPr lang="en-ZW" dirty="0" smtClean="0"/>
              <a:t>What is counted “will be taken into ACCOUNT” </a:t>
            </a:r>
          </a:p>
          <a:p>
            <a:pPr>
              <a:buClr>
                <a:schemeClr val="accent6"/>
              </a:buClr>
            </a:pPr>
            <a:r>
              <a:rPr lang="en-ZW" dirty="0" smtClean="0"/>
              <a:t>Vital for planning and action</a:t>
            </a:r>
          </a:p>
          <a:p>
            <a:pPr>
              <a:buClr>
                <a:schemeClr val="accent6"/>
              </a:buClr>
            </a:pPr>
            <a:r>
              <a:rPr lang="en-ZW" dirty="0" smtClean="0"/>
              <a:t>They put targets of what has to be achieved within a specific time span (accountability)</a:t>
            </a:r>
          </a:p>
          <a:p>
            <a:pPr>
              <a:buClr>
                <a:schemeClr val="accent6"/>
              </a:buClr>
            </a:pPr>
            <a:r>
              <a:rPr lang="en-ZW" dirty="0" smtClean="0"/>
              <a:t>Measure and show the changes that have taken place over time for men and women </a:t>
            </a:r>
          </a:p>
        </p:txBody>
      </p:sp>
    </p:spTree>
    <p:extLst>
      <p:ext uri="{BB962C8B-B14F-4D97-AF65-F5344CB8AC3E}">
        <p14:creationId xmlns:p14="http://schemas.microsoft.com/office/powerpoint/2010/main" val="70070375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p:txBody>
          <a:bodyPr/>
          <a:lstStyle/>
          <a:p>
            <a:r>
              <a:rPr lang="en-ZW" dirty="0" smtClean="0"/>
              <a:t>Why gender indicators</a:t>
            </a:r>
            <a:r>
              <a:rPr lang="es-CL" dirty="0" smtClean="0"/>
              <a:t>?</a:t>
            </a:r>
          </a:p>
        </p:txBody>
      </p:sp>
      <p:sp>
        <p:nvSpPr>
          <p:cNvPr id="8195" name="Rectangle 2"/>
          <p:cNvSpPr>
            <a:spLocks noGrp="1" noChangeArrowheads="1"/>
          </p:cNvSpPr>
          <p:nvPr>
            <p:ph idx="1"/>
          </p:nvPr>
        </p:nvSpPr>
        <p:spPr/>
        <p:txBody>
          <a:bodyPr/>
          <a:lstStyle/>
          <a:p>
            <a:pPr>
              <a:buClr>
                <a:schemeClr val="accent2"/>
              </a:buClr>
            </a:pPr>
            <a:r>
              <a:rPr lang="en-ZW" dirty="0"/>
              <a:t>They are tools for monitoring and evaluation</a:t>
            </a:r>
          </a:p>
          <a:p>
            <a:pPr>
              <a:buClr>
                <a:schemeClr val="accent2"/>
              </a:buClr>
            </a:pPr>
            <a:r>
              <a:rPr lang="en-ZW" dirty="0"/>
              <a:t>They are crucial for mutual accountability between donors and partners</a:t>
            </a:r>
          </a:p>
          <a:p>
            <a:pPr>
              <a:buClr>
                <a:schemeClr val="accent2"/>
              </a:buClr>
            </a:pPr>
            <a:r>
              <a:rPr lang="en-ZW" dirty="0"/>
              <a:t>They are useful tools for advocacy and in the political dialogue</a:t>
            </a:r>
          </a:p>
          <a:p>
            <a:pPr>
              <a:buClr>
                <a:schemeClr val="accent2"/>
              </a:buClr>
            </a:pPr>
            <a:r>
              <a:rPr lang="en-ZW" dirty="0"/>
              <a:t>They are instruments for awareness raising on gender gaps (E.g.: the public debate in the media)</a:t>
            </a:r>
          </a:p>
          <a:p>
            <a:endParaRPr lang="en-ZW" sz="28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dirty="0" smtClean="0"/>
              <a:t>What happened with the GAP </a:t>
            </a:r>
            <a:r>
              <a:rPr lang="en-GB" dirty="0" smtClean="0"/>
              <a:t>1</a:t>
            </a:r>
            <a:endParaRPr lang="en-GB" dirty="0"/>
          </a:p>
        </p:txBody>
      </p:sp>
      <p:sp>
        <p:nvSpPr>
          <p:cNvPr id="4099" name="Content Placeholder 2"/>
          <p:cNvSpPr>
            <a:spLocks noGrp="1"/>
          </p:cNvSpPr>
          <p:nvPr>
            <p:ph idx="1"/>
          </p:nvPr>
        </p:nvSpPr>
        <p:spPr/>
        <p:txBody>
          <a:bodyPr/>
          <a:lstStyle/>
          <a:p>
            <a:r>
              <a:rPr lang="en-GB" sz="2000" smtClean="0"/>
              <a:t>Gender Equality found to be mostly absent from monitoring and evaluation processes (</a:t>
            </a:r>
            <a:r>
              <a:rPr lang="en-GB" sz="2000" dirty="0" err="1" smtClean="0"/>
              <a:t>eval</a:t>
            </a:r>
            <a:r>
              <a:rPr lang="en-GB" sz="2000" dirty="0" smtClean="0"/>
              <a:t>. 2014). </a:t>
            </a:r>
          </a:p>
          <a:p>
            <a:endParaRPr lang="en-GB" sz="2000" dirty="0" smtClean="0"/>
          </a:p>
          <a:p>
            <a:r>
              <a:rPr lang="en-GB" sz="2000" dirty="0" smtClean="0"/>
              <a:t>Where results are reported, they are in the most part limited to education &amp; health (GAP report 2014).</a:t>
            </a:r>
          </a:p>
          <a:p>
            <a:endParaRPr lang="en-GB" sz="2000" dirty="0" smtClean="0"/>
          </a:p>
          <a:p>
            <a:r>
              <a:rPr lang="en-GB" sz="2000" dirty="0" smtClean="0"/>
              <a:t>Insufficient gender analysis to inform programming.</a:t>
            </a:r>
          </a:p>
          <a:p>
            <a:endParaRPr lang="en-GB" sz="2000" dirty="0" smtClean="0"/>
          </a:p>
          <a:p>
            <a:r>
              <a:rPr lang="en-GB" sz="2000" dirty="0" smtClean="0"/>
              <a:t>Lack of follow-through from design to evaluation (e.g. insufficient monitoring) &amp; insufficient accountability.</a:t>
            </a:r>
            <a:endParaRPr lang="en-GB" sz="2000" dirty="0"/>
          </a:p>
        </p:txBody>
      </p:sp>
    </p:spTree>
    <p:extLst>
      <p:ext uri="{BB962C8B-B14F-4D97-AF65-F5344CB8AC3E}">
        <p14:creationId xmlns:p14="http://schemas.microsoft.com/office/powerpoint/2010/main" val="89796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ZW" dirty="0" smtClean="0"/>
              <a:t>What is a good (gender) indicator?</a:t>
            </a:r>
          </a:p>
        </p:txBody>
      </p:sp>
      <p:sp>
        <p:nvSpPr>
          <p:cNvPr id="9219" name="Rectangle 2"/>
          <p:cNvSpPr>
            <a:spLocks noGrp="1" noChangeArrowheads="1"/>
          </p:cNvSpPr>
          <p:nvPr>
            <p:ph idx="1"/>
          </p:nvPr>
        </p:nvSpPr>
        <p:spPr/>
        <p:txBody>
          <a:bodyPr/>
          <a:lstStyle/>
          <a:p>
            <a:pPr>
              <a:buClr>
                <a:schemeClr val="accent2"/>
              </a:buClr>
            </a:pPr>
            <a:r>
              <a:rPr lang="en-ZW" sz="1800" b="1" dirty="0" smtClean="0"/>
              <a:t>Specific</a:t>
            </a:r>
            <a:r>
              <a:rPr lang="en-ZW" sz="1800" dirty="0" smtClean="0"/>
              <a:t>: in relation to the objective/results for both men and women that should be measured</a:t>
            </a:r>
          </a:p>
          <a:p>
            <a:pPr>
              <a:buClr>
                <a:schemeClr val="accent2"/>
              </a:buClr>
            </a:pPr>
            <a:r>
              <a:rPr lang="en-ZW" sz="1800" b="1" dirty="0" smtClean="0"/>
              <a:t>Measurable: </a:t>
            </a:r>
            <a:r>
              <a:rPr lang="en-ZW" sz="1800" dirty="0" smtClean="0"/>
              <a:t>in quantitative or qualitative terms disaggregated by sex</a:t>
            </a:r>
          </a:p>
          <a:p>
            <a:pPr>
              <a:buClr>
                <a:schemeClr val="accent2"/>
              </a:buClr>
            </a:pPr>
            <a:r>
              <a:rPr lang="en-ZW" sz="1800" b="1" dirty="0" smtClean="0"/>
              <a:t>Available: </a:t>
            </a:r>
            <a:r>
              <a:rPr lang="en-ZW" sz="1800" dirty="0" smtClean="0"/>
              <a:t>the required information should be available at a reasonable cost, although gender responsive capacity building may be required</a:t>
            </a:r>
          </a:p>
          <a:p>
            <a:pPr>
              <a:buClr>
                <a:schemeClr val="accent2"/>
              </a:buClr>
            </a:pPr>
            <a:r>
              <a:rPr lang="en-ZW" sz="1800" b="1" dirty="0" smtClean="0"/>
              <a:t>Relevant: </a:t>
            </a:r>
            <a:r>
              <a:rPr lang="en-ZW" sz="1800" dirty="0" smtClean="0"/>
              <a:t>responding to the practical and strategic gender needs and priorities</a:t>
            </a:r>
          </a:p>
          <a:p>
            <a:pPr>
              <a:buClr>
                <a:schemeClr val="accent2"/>
              </a:buClr>
            </a:pPr>
            <a:r>
              <a:rPr lang="en-ZW" sz="1800" b="1" dirty="0" smtClean="0"/>
              <a:t>Time-bound: </a:t>
            </a:r>
            <a:r>
              <a:rPr lang="en-ZW" sz="1800" dirty="0" smtClean="0"/>
              <a:t>span of time when the objective or the target for both men and women should be achieved </a:t>
            </a:r>
          </a:p>
          <a:p>
            <a:endParaRPr lang="en-ZW" sz="18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a:lstStyle/>
          <a:p>
            <a:r>
              <a:rPr lang="en-GB" smtClean="0"/>
              <a:t>Types of indicators (1)</a:t>
            </a:r>
            <a:endParaRPr lang="en-GB" dirty="0" smtClean="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036757905"/>
              </p:ext>
            </p:extLst>
          </p:nvPr>
        </p:nvGraphicFramePr>
        <p:xfrm>
          <a:off x="457200" y="2387600"/>
          <a:ext cx="8147247" cy="3983212"/>
        </p:xfrm>
        <a:graphic>
          <a:graphicData uri="http://schemas.openxmlformats.org/drawingml/2006/table">
            <a:tbl>
              <a:tblPr firstRow="1" bandRow="1">
                <a:tableStyleId>{5C22544A-7EE6-4342-B048-85BDC9FD1C3A}</a:tableStyleId>
              </a:tblPr>
              <a:tblGrid>
                <a:gridCol w="2715749"/>
                <a:gridCol w="2715749"/>
                <a:gridCol w="2715749"/>
              </a:tblGrid>
              <a:tr h="446335">
                <a:tc>
                  <a:txBody>
                    <a:bodyPr/>
                    <a:lstStyle/>
                    <a:p>
                      <a:pPr marL="0" marR="0" lvl="0" indent="0" algn="l" defTabSz="449263" rtl="0" eaLnBrk="1" fontAlgn="base" latinLnBrk="0" hangingPunct="1">
                        <a:lnSpc>
                          <a:spcPct val="81000"/>
                        </a:lnSpc>
                        <a:spcBef>
                          <a:spcPts val="600"/>
                        </a:spcBef>
                        <a:spcAft>
                          <a:spcPct val="0"/>
                        </a:spcAft>
                        <a:buClrTx/>
                        <a:buSzPct val="7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2400" b="1" i="0" u="none" strike="noStrike" cap="none" normalizeH="0" baseline="0" dirty="0" smtClean="0">
                          <a:ln>
                            <a:noFill/>
                          </a:ln>
                          <a:solidFill>
                            <a:schemeClr val="bg1"/>
                          </a:solidFill>
                          <a:effectLst/>
                          <a:latin typeface="Arial" charset="0"/>
                          <a:ea typeface="Microsoft YaHei" charset="-122"/>
                        </a:rPr>
                        <a:t>Intention</a:t>
                      </a:r>
                    </a:p>
                  </a:txBody>
                  <a:tcPr marL="90000" marR="90000" marT="164736" marB="46800" horzOverflow="overflow">
                    <a:solidFill>
                      <a:schemeClr val="accent1">
                        <a:lumMod val="50000"/>
                      </a:schemeClr>
                    </a:solidFill>
                  </a:tcPr>
                </a:tc>
                <a:tc>
                  <a:txBody>
                    <a:bodyPr/>
                    <a:lstStyle/>
                    <a:p>
                      <a:pPr marL="0" marR="0" lvl="0" indent="0" algn="l" defTabSz="449263" rtl="0" eaLnBrk="1" fontAlgn="base" latinLnBrk="0" hangingPunct="1">
                        <a:lnSpc>
                          <a:spcPct val="81000"/>
                        </a:lnSpc>
                        <a:spcBef>
                          <a:spcPts val="600"/>
                        </a:spcBef>
                        <a:spcAft>
                          <a:spcPct val="0"/>
                        </a:spcAft>
                        <a:buClrTx/>
                        <a:buSzPct val="7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2400" b="1" i="0" u="none" strike="noStrike" cap="none" normalizeH="0" baseline="0" dirty="0" smtClean="0">
                          <a:ln>
                            <a:noFill/>
                          </a:ln>
                          <a:solidFill>
                            <a:schemeClr val="bg1"/>
                          </a:solidFill>
                          <a:effectLst/>
                          <a:latin typeface="Arial" charset="0"/>
                          <a:ea typeface="Microsoft YaHei" charset="-122"/>
                        </a:rPr>
                        <a:t>Context</a:t>
                      </a:r>
                    </a:p>
                  </a:txBody>
                  <a:tcPr marL="90000" marR="90000" marT="164736" marB="46800" horzOverflow="overflow">
                    <a:solidFill>
                      <a:schemeClr val="accent1">
                        <a:lumMod val="50000"/>
                      </a:schemeClr>
                    </a:solidFill>
                  </a:tcPr>
                </a:tc>
                <a:tc>
                  <a:txBody>
                    <a:bodyPr/>
                    <a:lstStyle/>
                    <a:p>
                      <a:pPr marL="0" marR="0" lvl="0" indent="0" algn="l" defTabSz="449263" rtl="0" eaLnBrk="1" fontAlgn="base" latinLnBrk="0" hangingPunct="1">
                        <a:lnSpc>
                          <a:spcPct val="81000"/>
                        </a:lnSpc>
                        <a:spcBef>
                          <a:spcPts val="600"/>
                        </a:spcBef>
                        <a:spcAft>
                          <a:spcPct val="0"/>
                        </a:spcAft>
                        <a:buClrTx/>
                        <a:buSzPct val="7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2400" b="1" i="0" u="none" strike="noStrike" cap="none" normalizeH="0" baseline="0" dirty="0" smtClean="0">
                          <a:ln>
                            <a:noFill/>
                          </a:ln>
                          <a:solidFill>
                            <a:schemeClr val="bg1"/>
                          </a:solidFill>
                          <a:effectLst/>
                          <a:latin typeface="Arial" charset="0"/>
                          <a:ea typeface="Microsoft YaHei" charset="-122"/>
                        </a:rPr>
                        <a:t>Performance</a:t>
                      </a:r>
                    </a:p>
                  </a:txBody>
                  <a:tcPr marL="90000" marR="90000" marT="164736" marB="46800" horzOverflow="overflow">
                    <a:solidFill>
                      <a:schemeClr val="accent1">
                        <a:lumMod val="50000"/>
                      </a:schemeClr>
                    </a:solidFill>
                  </a:tcPr>
                </a:tc>
              </a:tr>
              <a:tr h="3475385">
                <a:tc>
                  <a:txBody>
                    <a:bodyPr/>
                    <a:lstStyle/>
                    <a:p>
                      <a:pPr marL="0" marR="0" lvl="0" indent="0" algn="l" defTabSz="449263" rtl="0" eaLnBrk="1" fontAlgn="base" latinLnBrk="0" hangingPunct="1">
                        <a:lnSpc>
                          <a:spcPct val="81000"/>
                        </a:lnSpc>
                        <a:spcBef>
                          <a:spcPts val="700"/>
                        </a:spcBef>
                        <a:spcAft>
                          <a:spcPct val="0"/>
                        </a:spcAft>
                        <a:buClr>
                          <a:srgbClr val="7B6D47"/>
                        </a:buClr>
                        <a:buSzPct val="70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2800" b="1" i="0" u="none" strike="noStrike" cap="none" normalizeH="0" baseline="0" dirty="0" smtClean="0">
                          <a:ln>
                            <a:noFill/>
                          </a:ln>
                          <a:solidFill>
                            <a:schemeClr val="bg1"/>
                          </a:solidFill>
                          <a:effectLst/>
                          <a:latin typeface="Arial" charset="0"/>
                          <a:ea typeface="Microsoft YaHei" charset="-122"/>
                        </a:rPr>
                        <a:t>Policy markers</a:t>
                      </a:r>
                    </a:p>
                    <a:p>
                      <a:pPr marL="0" marR="0" lvl="0" indent="0" algn="l" defTabSz="449263" rtl="0" eaLnBrk="1" fontAlgn="base" latinLnBrk="0" hangingPunct="1">
                        <a:lnSpc>
                          <a:spcPct val="81000"/>
                        </a:lnSpc>
                        <a:spcBef>
                          <a:spcPts val="700"/>
                        </a:spcBef>
                        <a:spcAft>
                          <a:spcPct val="0"/>
                        </a:spcAft>
                        <a:buClr>
                          <a:srgbClr val="7B6D47"/>
                        </a:buClr>
                        <a:buSzPct val="70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2800" b="1" i="0" u="none" strike="noStrike" cap="none" normalizeH="0" baseline="0" dirty="0" smtClean="0">
                        <a:ln>
                          <a:noFill/>
                        </a:ln>
                        <a:solidFill>
                          <a:schemeClr val="bg1"/>
                        </a:solidFill>
                        <a:effectLst/>
                        <a:latin typeface="Arial" charset="0"/>
                        <a:ea typeface="Microsoft YaHei" charset="-122"/>
                      </a:endParaRPr>
                    </a:p>
                    <a:p>
                      <a:pPr marL="0" marR="0" lvl="0" indent="0" algn="l" defTabSz="449263" rtl="0" eaLnBrk="1" fontAlgn="base" latinLnBrk="0" hangingPunct="1">
                        <a:lnSpc>
                          <a:spcPct val="81000"/>
                        </a:lnSpc>
                        <a:spcBef>
                          <a:spcPts val="700"/>
                        </a:spcBef>
                        <a:spcAft>
                          <a:spcPct val="0"/>
                        </a:spcAft>
                        <a:buClr>
                          <a:srgbClr val="7B6D47"/>
                        </a:buClr>
                        <a:buSzPct val="70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2800" b="1" i="0" u="none" strike="noStrike" cap="none" normalizeH="0" baseline="0" dirty="0" smtClean="0">
                          <a:ln>
                            <a:noFill/>
                          </a:ln>
                          <a:solidFill>
                            <a:schemeClr val="bg1"/>
                          </a:solidFill>
                          <a:effectLst/>
                          <a:latin typeface="Arial" charset="0"/>
                          <a:ea typeface="Microsoft YaHei" charset="-122"/>
                        </a:rPr>
                        <a:t>Target indicators</a:t>
                      </a:r>
                    </a:p>
                    <a:p>
                      <a:pPr marL="0" marR="0" lvl="0" indent="0" algn="l" defTabSz="449263" rtl="0" eaLnBrk="1" fontAlgn="base" latinLnBrk="0" hangingPunct="1">
                        <a:lnSpc>
                          <a:spcPct val="81000"/>
                        </a:lnSpc>
                        <a:spcBef>
                          <a:spcPts val="700"/>
                        </a:spcBef>
                        <a:spcAft>
                          <a:spcPct val="0"/>
                        </a:spcAft>
                        <a:buClr>
                          <a:srgbClr val="7B6D47"/>
                        </a:buClr>
                        <a:buSzPct val="70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2800" b="1" i="0" u="none" strike="noStrike" cap="none" normalizeH="0" baseline="0" dirty="0" smtClean="0">
                        <a:ln>
                          <a:noFill/>
                        </a:ln>
                        <a:solidFill>
                          <a:schemeClr val="bg1"/>
                        </a:solidFill>
                        <a:effectLst/>
                        <a:latin typeface="Arial" charset="0"/>
                        <a:ea typeface="Microsoft YaHei" charset="-122"/>
                      </a:endParaRPr>
                    </a:p>
                    <a:p>
                      <a:pPr marL="0" marR="0" lvl="0" indent="0" algn="l" defTabSz="449263" rtl="0" eaLnBrk="1" fontAlgn="base" latinLnBrk="0" hangingPunct="1">
                        <a:lnSpc>
                          <a:spcPct val="81000"/>
                        </a:lnSpc>
                        <a:spcBef>
                          <a:spcPts val="700"/>
                        </a:spcBef>
                        <a:spcAft>
                          <a:spcPct val="0"/>
                        </a:spcAft>
                        <a:buClr>
                          <a:srgbClr val="7B6D47"/>
                        </a:buClr>
                        <a:buSzPct val="70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2800" b="1" i="0" u="none" strike="noStrike" cap="none" normalizeH="0" baseline="0" dirty="0" smtClean="0">
                          <a:ln>
                            <a:noFill/>
                          </a:ln>
                          <a:solidFill>
                            <a:schemeClr val="bg1"/>
                          </a:solidFill>
                          <a:effectLst/>
                          <a:latin typeface="Arial" charset="0"/>
                          <a:ea typeface="Microsoft YaHei" charset="-122"/>
                        </a:rPr>
                        <a:t>Input indicators</a:t>
                      </a:r>
                    </a:p>
                  </a:txBody>
                  <a:tcPr marL="90000" marR="90000" marT="184392" marB="46800" horzOverflow="overflow">
                    <a:solidFill>
                      <a:schemeClr val="accent1">
                        <a:lumMod val="75000"/>
                      </a:schemeClr>
                    </a:solidFill>
                  </a:tcPr>
                </a:tc>
                <a:tc>
                  <a:txBody>
                    <a:bodyPr/>
                    <a:lstStyle/>
                    <a:p>
                      <a:pPr marL="0" marR="0" lvl="0" indent="0" algn="l" defTabSz="449263" rtl="0" eaLnBrk="1" fontAlgn="base" latinLnBrk="0" hangingPunct="1">
                        <a:lnSpc>
                          <a:spcPct val="81000"/>
                        </a:lnSpc>
                        <a:spcBef>
                          <a:spcPts val="700"/>
                        </a:spcBef>
                        <a:spcAft>
                          <a:spcPct val="0"/>
                        </a:spcAft>
                        <a:buClr>
                          <a:srgbClr val="7B6D47"/>
                        </a:buClr>
                        <a:buSzPct val="70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800" b="1" i="0" u="none" strike="noStrike" cap="none" normalizeH="0" baseline="0" dirty="0" smtClean="0">
                          <a:ln>
                            <a:noFill/>
                          </a:ln>
                          <a:solidFill>
                            <a:schemeClr val="bg1"/>
                          </a:solidFill>
                          <a:effectLst/>
                          <a:latin typeface="Arial" charset="0"/>
                          <a:ea typeface="Microsoft YaHei" charset="-122"/>
                        </a:rPr>
                        <a:t>Context indicators</a:t>
                      </a:r>
                    </a:p>
                    <a:p>
                      <a:pPr marL="0" marR="0" lvl="0" indent="0" algn="l" defTabSz="449263" rtl="0" eaLnBrk="1" fontAlgn="base" latinLnBrk="0" hangingPunct="1">
                        <a:lnSpc>
                          <a:spcPct val="81000"/>
                        </a:lnSpc>
                        <a:spcBef>
                          <a:spcPts val="1750"/>
                        </a:spcBef>
                        <a:spcAft>
                          <a:spcPct val="0"/>
                        </a:spcAft>
                        <a:buClr>
                          <a:srgbClr val="7B6D47"/>
                        </a:buClr>
                        <a:buSzPct val="70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ZW" sz="2800" b="1" i="0" u="none" strike="noStrike" cap="none" normalizeH="0" baseline="0" dirty="0" smtClean="0">
                          <a:ln>
                            <a:noFill/>
                          </a:ln>
                          <a:solidFill>
                            <a:schemeClr val="bg1"/>
                          </a:solidFill>
                          <a:effectLst/>
                          <a:latin typeface="Arial" charset="0"/>
                          <a:ea typeface="Microsoft YaHei" charset="-122"/>
                        </a:rPr>
                        <a:t>Risk/enabling indicators</a:t>
                      </a:r>
                    </a:p>
                    <a:p>
                      <a:pPr marL="0" marR="0" lvl="0" indent="0" algn="l" defTabSz="449263" rtl="0" eaLnBrk="1" fontAlgn="base" latinLnBrk="0" hangingPunct="1">
                        <a:lnSpc>
                          <a:spcPct val="81000"/>
                        </a:lnSpc>
                        <a:spcBef>
                          <a:spcPts val="1750"/>
                        </a:spcBef>
                        <a:spcAft>
                          <a:spcPct val="0"/>
                        </a:spcAft>
                        <a:buClr>
                          <a:srgbClr val="7B6D47"/>
                        </a:buClr>
                        <a:buSzPct val="70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ZW" sz="2800" b="1" i="0" u="none" strike="noStrike" cap="none" normalizeH="0" baseline="0" dirty="0" smtClean="0">
                          <a:ln>
                            <a:noFill/>
                          </a:ln>
                          <a:solidFill>
                            <a:schemeClr val="bg1"/>
                          </a:solidFill>
                          <a:effectLst/>
                          <a:latin typeface="Arial" charset="0"/>
                          <a:ea typeface="Microsoft YaHei" charset="-122"/>
                        </a:rPr>
                        <a:t>Process indicators</a:t>
                      </a:r>
                    </a:p>
                  </a:txBody>
                  <a:tcPr marL="90000" marR="90000" marT="184392" marB="46800" horzOverflow="overflow">
                    <a:solidFill>
                      <a:schemeClr val="accent1">
                        <a:lumMod val="75000"/>
                      </a:schemeClr>
                    </a:solidFill>
                  </a:tcPr>
                </a:tc>
                <a:tc>
                  <a:txBody>
                    <a:bodyPr/>
                    <a:lstStyle/>
                    <a:p>
                      <a:pPr marL="0" marR="0" lvl="0" indent="0" algn="l" defTabSz="449263" rtl="0" eaLnBrk="1" fontAlgn="base" latinLnBrk="0" hangingPunct="1">
                        <a:lnSpc>
                          <a:spcPct val="81000"/>
                        </a:lnSpc>
                        <a:spcBef>
                          <a:spcPts val="1750"/>
                        </a:spcBef>
                        <a:spcAft>
                          <a:spcPct val="0"/>
                        </a:spcAft>
                        <a:buClr>
                          <a:srgbClr val="7B6D47"/>
                        </a:buClr>
                        <a:buSzPct val="70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ZW" sz="2800" b="1" i="0" u="none" strike="noStrike" cap="none" normalizeH="0" baseline="0" dirty="0" smtClean="0">
                          <a:ln>
                            <a:noFill/>
                          </a:ln>
                          <a:solidFill>
                            <a:schemeClr val="bg1"/>
                          </a:solidFill>
                          <a:effectLst/>
                          <a:latin typeface="Arial" charset="0"/>
                          <a:ea typeface="Microsoft YaHei" charset="-122"/>
                        </a:rPr>
                        <a:t>Performance indicators</a:t>
                      </a:r>
                    </a:p>
                    <a:p>
                      <a:pPr marL="0" marR="0" lvl="0" indent="0" algn="l" defTabSz="449263" rtl="0" eaLnBrk="1" fontAlgn="base" latinLnBrk="0" hangingPunct="1">
                        <a:lnSpc>
                          <a:spcPct val="81000"/>
                        </a:lnSpc>
                        <a:spcBef>
                          <a:spcPts val="700"/>
                        </a:spcBef>
                        <a:spcAft>
                          <a:spcPct val="0"/>
                        </a:spcAft>
                        <a:buClr>
                          <a:srgbClr val="7B6D47"/>
                        </a:buClr>
                        <a:buSzPct val="70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800" b="1" i="0" u="none" strike="noStrike" cap="none" normalizeH="0" baseline="0" dirty="0" smtClean="0">
                          <a:ln>
                            <a:noFill/>
                          </a:ln>
                          <a:solidFill>
                            <a:schemeClr val="bg1"/>
                          </a:solidFill>
                          <a:effectLst/>
                          <a:latin typeface="Arial" charset="0"/>
                          <a:ea typeface="Microsoft YaHei" charset="-122"/>
                        </a:rPr>
                        <a:t>Impact indicators</a:t>
                      </a:r>
                    </a:p>
                    <a:p>
                      <a:pPr marL="0" marR="0" lvl="0" indent="0" algn="l" defTabSz="449263" rtl="0" eaLnBrk="1" fontAlgn="base" latinLnBrk="0" hangingPunct="1">
                        <a:lnSpc>
                          <a:spcPct val="81000"/>
                        </a:lnSpc>
                        <a:spcBef>
                          <a:spcPts val="700"/>
                        </a:spcBef>
                        <a:spcAft>
                          <a:spcPct val="0"/>
                        </a:spcAft>
                        <a:buClr>
                          <a:srgbClr val="7B6D47"/>
                        </a:buClr>
                        <a:buSzPct val="70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800" b="1" i="0" u="none" strike="noStrike" cap="none" normalizeH="0" baseline="0" dirty="0" smtClean="0">
                          <a:ln>
                            <a:noFill/>
                          </a:ln>
                          <a:solidFill>
                            <a:schemeClr val="bg1"/>
                          </a:solidFill>
                          <a:effectLst/>
                          <a:latin typeface="Arial" charset="0"/>
                          <a:ea typeface="Microsoft YaHei" charset="-122"/>
                        </a:rPr>
                        <a:t>Outcome indicators</a:t>
                      </a:r>
                    </a:p>
                    <a:p>
                      <a:pPr marL="0" marR="0" lvl="0" indent="0" algn="l" defTabSz="449263" rtl="0" eaLnBrk="1" fontAlgn="base" latinLnBrk="0" hangingPunct="1">
                        <a:lnSpc>
                          <a:spcPct val="81000"/>
                        </a:lnSpc>
                        <a:spcBef>
                          <a:spcPts val="700"/>
                        </a:spcBef>
                        <a:spcAft>
                          <a:spcPct val="0"/>
                        </a:spcAft>
                        <a:buClr>
                          <a:srgbClr val="7B6D47"/>
                        </a:buClr>
                        <a:buSzPct val="70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800" b="1" i="0" u="none" strike="noStrike" cap="none" normalizeH="0" baseline="0" dirty="0" smtClean="0">
                          <a:ln>
                            <a:noFill/>
                          </a:ln>
                          <a:solidFill>
                            <a:schemeClr val="bg1"/>
                          </a:solidFill>
                          <a:effectLst/>
                          <a:latin typeface="Arial" charset="0"/>
                          <a:ea typeface="Microsoft YaHei" charset="-122"/>
                        </a:rPr>
                        <a:t>Output/result  indicators</a:t>
                      </a:r>
                    </a:p>
                  </a:txBody>
                  <a:tcPr marL="90000" marR="90000" marT="184392" marB="46800" horzOverflow="overflow">
                    <a:solidFill>
                      <a:schemeClr val="accent1">
                        <a:lumMod val="75000"/>
                      </a:schemeClr>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p:txBody>
          <a:bodyPr/>
          <a:lstStyle/>
          <a:p>
            <a:r>
              <a:rPr lang="en-ZW" smtClean="0"/>
              <a:t>Types of indicators (2)</a:t>
            </a:r>
            <a:endParaRPr lang="en-ZW" dirty="0" smtClean="0"/>
          </a:p>
        </p:txBody>
      </p:sp>
      <p:sp>
        <p:nvSpPr>
          <p:cNvPr id="12291" name="Rectangle 2"/>
          <p:cNvSpPr>
            <a:spLocks noGrp="1" noChangeArrowheads="1"/>
          </p:cNvSpPr>
          <p:nvPr>
            <p:ph idx="1"/>
          </p:nvPr>
        </p:nvSpPr>
        <p:spPr>
          <a:xfrm>
            <a:off x="468313" y="2059954"/>
            <a:ext cx="8229600" cy="4249365"/>
          </a:xfrm>
        </p:spPr>
        <p:txBody>
          <a:bodyPr/>
          <a:lstStyle/>
          <a:p>
            <a:pPr>
              <a:buClr>
                <a:schemeClr val="accent6"/>
              </a:buClr>
            </a:pPr>
            <a:r>
              <a:rPr lang="en-ZW" sz="1400" dirty="0" smtClean="0"/>
              <a:t>Context indicator: characterising the socio-economic, political and cultural environment (E.g.: GII Gender Inequality Index – UNDP; GGI Gender Gap Index - World Economic Forum; GEI Gender Equity Index – Social Watch; SIGO Social Institutions and Gender Index -OECD) </a:t>
            </a:r>
          </a:p>
          <a:p>
            <a:pPr>
              <a:buClr>
                <a:schemeClr val="accent6"/>
              </a:buClr>
            </a:pPr>
            <a:endParaRPr lang="en-ZW" sz="1400" dirty="0" smtClean="0"/>
          </a:p>
          <a:p>
            <a:pPr>
              <a:buClr>
                <a:schemeClr val="accent6"/>
              </a:buClr>
            </a:pPr>
            <a:r>
              <a:rPr lang="en-ZW" sz="1400" dirty="0" smtClean="0"/>
              <a:t>Policy intention indicator: expressing the policy pursued with the intervention (E.g. G-Marker – OECD)</a:t>
            </a:r>
          </a:p>
          <a:p>
            <a:pPr>
              <a:buClr>
                <a:schemeClr val="accent6"/>
              </a:buClr>
            </a:pPr>
            <a:endParaRPr lang="en-ZW" sz="1400" dirty="0" smtClean="0"/>
          </a:p>
          <a:p>
            <a:pPr>
              <a:buClr>
                <a:schemeClr val="accent6"/>
              </a:buClr>
            </a:pPr>
            <a:r>
              <a:rPr lang="en-ZW" sz="1400" dirty="0" smtClean="0"/>
              <a:t>Target indicator: setting a goal to be achieved in a given span of time (E.g.: MDGs)</a:t>
            </a:r>
          </a:p>
          <a:p>
            <a:pPr>
              <a:buClr>
                <a:schemeClr val="accent6"/>
              </a:buClr>
            </a:pPr>
            <a:endParaRPr lang="en-ZW" sz="1400" dirty="0" smtClean="0"/>
          </a:p>
          <a:p>
            <a:pPr>
              <a:buClr>
                <a:schemeClr val="accent6"/>
              </a:buClr>
            </a:pPr>
            <a:r>
              <a:rPr lang="en-ZW" sz="1400" dirty="0" smtClean="0"/>
              <a:t>Gender performance indicator: measuring institutional and programmatic gender performance (E.g. Gender Mainstreaming Scorecard – UNDP; gender-sensitive indicators for Performance Assessment Framework)</a:t>
            </a:r>
          </a:p>
          <a:p>
            <a:pPr>
              <a:buClr>
                <a:schemeClr val="accent6"/>
              </a:buClr>
            </a:pPr>
            <a:endParaRPr lang="en-ZW" sz="1400" dirty="0" smtClean="0"/>
          </a:p>
          <a:p>
            <a:pPr>
              <a:buClr>
                <a:schemeClr val="accent6"/>
              </a:buClr>
            </a:pPr>
            <a:r>
              <a:rPr lang="en-ZW" sz="1400" dirty="0" smtClean="0"/>
              <a:t>Process indicator: monitoring achievement during implementation, serving primarily to track progress towards the intended results (E.g. governmental ability to cover public expenditures with tax revenues).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p:txBody>
          <a:bodyPr/>
          <a:lstStyle/>
          <a:p>
            <a:r>
              <a:rPr lang="en-ZW" smtClean="0"/>
              <a:t>Types of indicators (3)</a:t>
            </a:r>
            <a:endParaRPr lang="en-ZW" dirty="0" smtClean="0"/>
          </a:p>
        </p:txBody>
      </p:sp>
      <p:sp>
        <p:nvSpPr>
          <p:cNvPr id="13315" name="Rectangle 2"/>
          <p:cNvSpPr>
            <a:spLocks noGrp="1" noChangeArrowheads="1"/>
          </p:cNvSpPr>
          <p:nvPr>
            <p:ph idx="1"/>
          </p:nvPr>
        </p:nvSpPr>
        <p:spPr/>
        <p:txBody>
          <a:bodyPr/>
          <a:lstStyle/>
          <a:p>
            <a:pPr>
              <a:buClr>
                <a:schemeClr val="accent2"/>
              </a:buClr>
            </a:pPr>
            <a:r>
              <a:rPr lang="en-ZW" sz="1600" dirty="0" smtClean="0"/>
              <a:t>Risk/enabling indicators: measure the influence of external factors on the project or programme (e.g.: impunity regarding VAW; discrimination in laws) </a:t>
            </a:r>
          </a:p>
          <a:p>
            <a:pPr>
              <a:buClr>
                <a:schemeClr val="accent2"/>
              </a:buClr>
            </a:pPr>
            <a:r>
              <a:rPr lang="en-ZW" sz="1600" dirty="0" smtClean="0"/>
              <a:t>Input indicators for gender policy: human/financial resources allocated to the promotion of gender equality in relation to the total budget</a:t>
            </a:r>
          </a:p>
          <a:p>
            <a:pPr>
              <a:buClr>
                <a:schemeClr val="accent2"/>
              </a:buClr>
            </a:pPr>
            <a:r>
              <a:rPr lang="en-ZW" sz="1600" dirty="0" smtClean="0"/>
              <a:t>Output indicators disaggregated by sex: results achieved at short term for the benefit of both men and women (e.g. number of men and women who finished a vocational training).</a:t>
            </a:r>
          </a:p>
          <a:p>
            <a:pPr>
              <a:buClr>
                <a:schemeClr val="accent2"/>
              </a:buClr>
            </a:pPr>
            <a:r>
              <a:rPr lang="en-ZW" sz="1600" dirty="0" smtClean="0"/>
              <a:t>Gender outcome indicator: (qualitative or quantitative): measures medium term effect of an intervention on the position of men and women. </a:t>
            </a:r>
          </a:p>
          <a:p>
            <a:pPr>
              <a:buClr>
                <a:schemeClr val="accent2"/>
              </a:buClr>
            </a:pPr>
            <a:r>
              <a:rPr lang="en-ZW" sz="1600" dirty="0" smtClean="0"/>
              <a:t>Gender impact indicator (qualitative or quantitative impact): measures long term effect. (E.g.: legal reform, gender gap in decision making, PUW-quote)</a:t>
            </a:r>
          </a:p>
          <a:p>
            <a:endParaRPr lang="en-ZW" sz="16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123951"/>
            <a:ext cx="8229600" cy="504850"/>
          </a:xfrm>
        </p:spPr>
        <p:txBody>
          <a:bodyPr/>
          <a:lstStyle/>
          <a:p>
            <a:r>
              <a:rPr lang="en-US" sz="2000" dirty="0" smtClean="0"/>
              <a:t>Examples of gender sensitive indicators -- migration</a:t>
            </a:r>
            <a:endParaRPr lang="en-US" sz="20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854861413"/>
              </p:ext>
            </p:extLst>
          </p:nvPr>
        </p:nvGraphicFramePr>
        <p:xfrm>
          <a:off x="468313" y="1628801"/>
          <a:ext cx="8229599" cy="4748756"/>
        </p:xfrm>
        <a:graphic>
          <a:graphicData uri="http://schemas.openxmlformats.org/drawingml/2006/table">
            <a:tbl>
              <a:tblPr firstRow="1" bandRow="1">
                <a:tableStyleId>{5C22544A-7EE6-4342-B048-85BDC9FD1C3A}</a:tableStyleId>
              </a:tblPr>
              <a:tblGrid>
                <a:gridCol w="935335"/>
                <a:gridCol w="7294264"/>
              </a:tblGrid>
              <a:tr h="491969">
                <a:tc>
                  <a:txBody>
                    <a:bodyPr/>
                    <a:lstStyle/>
                    <a:p>
                      <a:r>
                        <a:rPr lang="en-US" sz="1200" dirty="0">
                          <a:solidFill>
                            <a:schemeClr val="tx1"/>
                          </a:solidFill>
                          <a:effectLst/>
                          <a:latin typeface="Titillium Web" charset="0"/>
                        </a:rPr>
                        <a:t>Area/Sub-sector </a:t>
                      </a:r>
                      <a:endParaRPr lang="en-US" sz="2800" dirty="0">
                        <a:solidFill>
                          <a:schemeClr val="tx1"/>
                        </a:solidFill>
                        <a:effectLst/>
                      </a:endParaRPr>
                    </a:p>
                  </a:txBody>
                  <a:tcPr anchor="ctr"/>
                </a:tc>
                <a:tc>
                  <a:txBody>
                    <a:bodyPr/>
                    <a:lstStyle/>
                    <a:p>
                      <a:r>
                        <a:rPr lang="en-US" sz="1200">
                          <a:solidFill>
                            <a:schemeClr val="tx1"/>
                          </a:solidFill>
                          <a:effectLst/>
                          <a:latin typeface="Titillium Web" charset="0"/>
                        </a:rPr>
                        <a:t>Indicator </a:t>
                      </a:r>
                      <a:endParaRPr lang="en-US" sz="2800">
                        <a:solidFill>
                          <a:schemeClr val="tx1"/>
                        </a:solidFill>
                        <a:effectLst/>
                      </a:endParaRPr>
                    </a:p>
                  </a:txBody>
                  <a:tcPr anchor="ctr"/>
                </a:tc>
              </a:tr>
              <a:tr h="930024">
                <a:tc>
                  <a:txBody>
                    <a:bodyPr/>
                    <a:lstStyle/>
                    <a:p>
                      <a:r>
                        <a:rPr lang="en-US" sz="1200">
                          <a:solidFill>
                            <a:schemeClr val="tx1"/>
                          </a:solidFill>
                          <a:effectLst/>
                          <a:latin typeface="Calibri Light" charset="0"/>
                        </a:rPr>
                        <a:t>Material conditions of migrants and households </a:t>
                      </a:r>
                      <a:endParaRPr lang="en-US" sz="2800">
                        <a:solidFill>
                          <a:schemeClr val="tx1"/>
                        </a:solidFill>
                        <a:effectLst/>
                      </a:endParaRPr>
                    </a:p>
                  </a:txBody>
                  <a:tcPr anchor="ctr"/>
                </a:tc>
                <a:tc>
                  <a:txBody>
                    <a:bodyPr/>
                    <a:lstStyle/>
                    <a:p>
                      <a:r>
                        <a:rPr lang="en-US" sz="1200">
                          <a:solidFill>
                            <a:schemeClr val="tx1"/>
                          </a:solidFill>
                          <a:effectLst/>
                          <a:latin typeface="Calibri Light" charset="0"/>
                        </a:rPr>
                        <a:t>Increase/decrease in migrants' average wage, by sex, compared to before migration </a:t>
                      </a:r>
                      <a:endParaRPr lang="en-US" sz="2800">
                        <a:solidFill>
                          <a:schemeClr val="tx1"/>
                        </a:solidFill>
                        <a:effectLst/>
                      </a:endParaRPr>
                    </a:p>
                    <a:p>
                      <a:r>
                        <a:rPr lang="en-US" sz="1200">
                          <a:solidFill>
                            <a:schemeClr val="tx1"/>
                          </a:solidFill>
                          <a:effectLst/>
                          <a:latin typeface="Calibri Light" charset="0"/>
                        </a:rPr>
                        <a:t>Remittance increase of households over time, by sex of head of household Household savings rate, by sex of head of household </a:t>
                      </a:r>
                      <a:endParaRPr lang="en-US" sz="2800">
                        <a:solidFill>
                          <a:schemeClr val="tx1"/>
                        </a:solidFill>
                        <a:effectLst/>
                      </a:endParaRPr>
                    </a:p>
                    <a:p>
                      <a:r>
                        <a:rPr lang="en-US" sz="1200">
                          <a:solidFill>
                            <a:schemeClr val="tx1"/>
                          </a:solidFill>
                          <a:effectLst/>
                          <a:latin typeface="Calibri Light" charset="0"/>
                        </a:rPr>
                        <a:t>Number of new bank accounts of migrant and non-migrant yielding households, by sex of head of household </a:t>
                      </a:r>
                      <a:endParaRPr lang="en-US" sz="2800">
                        <a:solidFill>
                          <a:schemeClr val="tx1"/>
                        </a:solidFill>
                        <a:effectLst/>
                      </a:endParaRPr>
                    </a:p>
                    <a:p>
                      <a:r>
                        <a:rPr lang="en-US" sz="1200">
                          <a:solidFill>
                            <a:schemeClr val="tx1"/>
                          </a:solidFill>
                          <a:effectLst/>
                          <a:latin typeface="Calibri Light" charset="0"/>
                        </a:rPr>
                        <a:t>Changes in number of household members working or able to work due to migration </a:t>
                      </a:r>
                      <a:endParaRPr lang="en-US" sz="2800">
                        <a:solidFill>
                          <a:schemeClr val="tx1"/>
                        </a:solidFill>
                        <a:effectLst/>
                      </a:endParaRPr>
                    </a:p>
                  </a:txBody>
                  <a:tcPr anchor="ctr"/>
                </a:tc>
              </a:tr>
              <a:tr h="1132203">
                <a:tc>
                  <a:txBody>
                    <a:bodyPr/>
                    <a:lstStyle/>
                    <a:p>
                      <a:r>
                        <a:rPr lang="en-US" sz="1200">
                          <a:solidFill>
                            <a:schemeClr val="tx1"/>
                          </a:solidFill>
                          <a:effectLst/>
                          <a:latin typeface="Calibri Light" charset="0"/>
                        </a:rPr>
                        <a:t>Changes to gender roles and relations due to migration </a:t>
                      </a:r>
                      <a:endParaRPr lang="en-US" sz="2800">
                        <a:solidFill>
                          <a:schemeClr val="tx1"/>
                        </a:solidFill>
                        <a:effectLst/>
                      </a:endParaRPr>
                    </a:p>
                  </a:txBody>
                  <a:tcPr anchor="ctr"/>
                </a:tc>
                <a:tc>
                  <a:txBody>
                    <a:bodyPr/>
                    <a:lstStyle/>
                    <a:p>
                      <a:r>
                        <a:rPr lang="en-US" sz="1200">
                          <a:solidFill>
                            <a:schemeClr val="tx1"/>
                          </a:solidFill>
                          <a:effectLst/>
                          <a:latin typeface="Calibri Light" charset="0"/>
                        </a:rPr>
                        <a:t>Changes in women's employment after migration, including return </a:t>
                      </a:r>
                      <a:endParaRPr lang="en-US" sz="2800">
                        <a:solidFill>
                          <a:schemeClr val="tx1"/>
                        </a:solidFill>
                        <a:effectLst/>
                      </a:endParaRPr>
                    </a:p>
                    <a:p>
                      <a:r>
                        <a:rPr lang="en-US" sz="1200">
                          <a:solidFill>
                            <a:schemeClr val="tx1"/>
                          </a:solidFill>
                          <a:effectLst/>
                          <a:latin typeface="Calibri Light" charset="0"/>
                        </a:rPr>
                        <a:t>Increase/decrease in wages due to migration (either of women or household member) </a:t>
                      </a:r>
                      <a:endParaRPr lang="en-US" sz="2800">
                        <a:solidFill>
                          <a:schemeClr val="tx1"/>
                        </a:solidFill>
                        <a:effectLst/>
                      </a:endParaRPr>
                    </a:p>
                    <a:p>
                      <a:r>
                        <a:rPr lang="en-US" sz="1200">
                          <a:solidFill>
                            <a:schemeClr val="tx1"/>
                          </a:solidFill>
                          <a:effectLst/>
                          <a:latin typeface="Calibri Light" charset="0"/>
                        </a:rPr>
                        <a:t>Increase/decrease in access and years of schooling and higher education of women migrants, returned women migrants, and women in migrant- yielding households </a:t>
                      </a:r>
                      <a:endParaRPr lang="en-US" sz="2800">
                        <a:solidFill>
                          <a:schemeClr val="tx1"/>
                        </a:solidFill>
                        <a:effectLst/>
                      </a:endParaRPr>
                    </a:p>
                    <a:p>
                      <a:r>
                        <a:rPr lang="en-US" sz="1200">
                          <a:solidFill>
                            <a:schemeClr val="tx1"/>
                          </a:solidFill>
                          <a:effectLst/>
                          <a:latin typeface="Calibri Light" charset="0"/>
                        </a:rPr>
                        <a:t>Ratio of girls to boys in primary, secondary and tertiary education (before, during and after migration) </a:t>
                      </a:r>
                      <a:endParaRPr lang="en-US" sz="2800">
                        <a:solidFill>
                          <a:schemeClr val="tx1"/>
                        </a:solidFill>
                        <a:effectLst/>
                      </a:endParaRPr>
                    </a:p>
                  </a:txBody>
                  <a:tcPr anchor="ctr"/>
                </a:tc>
              </a:tr>
              <a:tr h="930024">
                <a:tc>
                  <a:txBody>
                    <a:bodyPr/>
                    <a:lstStyle/>
                    <a:p>
                      <a:r>
                        <a:rPr lang="en-US" sz="1200">
                          <a:solidFill>
                            <a:schemeClr val="tx1"/>
                          </a:solidFill>
                          <a:effectLst/>
                          <a:latin typeface="Calibri Light" charset="0"/>
                        </a:rPr>
                        <a:t>Migrant/household health </a:t>
                      </a:r>
                      <a:endParaRPr lang="en-US" sz="2800">
                        <a:solidFill>
                          <a:schemeClr val="tx1"/>
                        </a:solidFill>
                        <a:effectLst/>
                      </a:endParaRPr>
                    </a:p>
                  </a:txBody>
                  <a:tcPr anchor="ctr"/>
                </a:tc>
                <a:tc>
                  <a:txBody>
                    <a:bodyPr/>
                    <a:lstStyle/>
                    <a:p>
                      <a:r>
                        <a:rPr lang="en-US" sz="1200" dirty="0">
                          <a:solidFill>
                            <a:schemeClr val="tx1"/>
                          </a:solidFill>
                          <a:effectLst/>
                          <a:latin typeface="Calibri Light" charset="0"/>
                        </a:rPr>
                        <a:t>(Perceived) improvement/worsening of migrant's health due to migration, by sex </a:t>
                      </a:r>
                      <a:endParaRPr lang="en-US" sz="2800" dirty="0">
                        <a:solidFill>
                          <a:schemeClr val="tx1"/>
                        </a:solidFill>
                        <a:effectLst/>
                      </a:endParaRPr>
                    </a:p>
                    <a:p>
                      <a:r>
                        <a:rPr lang="en-US" sz="1200" dirty="0">
                          <a:solidFill>
                            <a:schemeClr val="tx1"/>
                          </a:solidFill>
                          <a:effectLst/>
                          <a:latin typeface="Calibri Light" charset="0"/>
                        </a:rPr>
                        <a:t>Improved/worsened access to healthcare of migrant, by sex </a:t>
                      </a:r>
                      <a:endParaRPr lang="en-US" sz="2800" dirty="0">
                        <a:solidFill>
                          <a:schemeClr val="tx1"/>
                        </a:solidFill>
                        <a:effectLst/>
                      </a:endParaRPr>
                    </a:p>
                    <a:p>
                      <a:r>
                        <a:rPr lang="en-US" sz="1200" dirty="0">
                          <a:solidFill>
                            <a:schemeClr val="tx1"/>
                          </a:solidFill>
                          <a:effectLst/>
                          <a:latin typeface="Calibri Light" charset="0"/>
                        </a:rPr>
                        <a:t>Increased/decreased spending of households on healthcare, by sex of head of household </a:t>
                      </a:r>
                      <a:endParaRPr lang="en-US" sz="2800" dirty="0">
                        <a:solidFill>
                          <a:schemeClr val="tx1"/>
                        </a:solidFill>
                        <a:effectLst/>
                      </a:endParaRPr>
                    </a:p>
                    <a:p>
                      <a:r>
                        <a:rPr lang="en-US" sz="1200" dirty="0">
                          <a:solidFill>
                            <a:schemeClr val="tx1"/>
                          </a:solidFill>
                          <a:effectLst/>
                          <a:latin typeface="Calibri Light" charset="0"/>
                        </a:rPr>
                        <a:t>Increased prevalence of diseases amongst migrant population, by sex (e.g. HIV/AIDs) </a:t>
                      </a:r>
                      <a:endParaRPr lang="en-US" sz="2800" dirty="0">
                        <a:solidFill>
                          <a:schemeClr val="tx1"/>
                        </a:solidFill>
                        <a:effectLst/>
                      </a:endParaRPr>
                    </a:p>
                  </a:txBody>
                  <a:tcPr anchor="ctr"/>
                </a:tc>
              </a:tr>
              <a:tr h="1132203">
                <a:tc>
                  <a:txBody>
                    <a:bodyPr/>
                    <a:lstStyle/>
                    <a:p>
                      <a:r>
                        <a:rPr lang="en-US" sz="1200" dirty="0">
                          <a:solidFill>
                            <a:schemeClr val="tx1"/>
                          </a:solidFill>
                          <a:effectLst/>
                          <a:latin typeface="Calibri Light" charset="0"/>
                        </a:rPr>
                        <a:t>Patterns of migration </a:t>
                      </a:r>
                      <a:endParaRPr lang="en-US" sz="2800" dirty="0">
                        <a:solidFill>
                          <a:schemeClr val="tx1"/>
                        </a:solidFill>
                        <a:effectLst/>
                      </a:endParaRPr>
                    </a:p>
                  </a:txBody>
                  <a:tcPr anchor="ctr"/>
                </a:tc>
                <a:tc>
                  <a:txBody>
                    <a:bodyPr/>
                    <a:lstStyle/>
                    <a:p>
                      <a:r>
                        <a:rPr lang="en-US" sz="1200" dirty="0">
                          <a:solidFill>
                            <a:schemeClr val="tx1"/>
                          </a:solidFill>
                          <a:effectLst/>
                          <a:latin typeface="Calibri Light" charset="0"/>
                        </a:rPr>
                        <a:t>Number and share of migrant women/men from a given country Motivations of migrant women/men for migration </a:t>
                      </a:r>
                      <a:endParaRPr lang="en-US" sz="2800" dirty="0">
                        <a:solidFill>
                          <a:schemeClr val="tx1"/>
                        </a:solidFill>
                        <a:effectLst/>
                      </a:endParaRPr>
                    </a:p>
                    <a:p>
                      <a:r>
                        <a:rPr lang="en-US" sz="1200" dirty="0">
                          <a:solidFill>
                            <a:schemeClr val="tx1"/>
                          </a:solidFill>
                          <a:effectLst/>
                          <a:latin typeface="Calibri Light" charset="0"/>
                        </a:rPr>
                        <a:t>Number and share of migrants, by sex, in core sectors of </a:t>
                      </a:r>
                      <a:r>
                        <a:rPr lang="en-US" sz="1200" dirty="0" err="1">
                          <a:solidFill>
                            <a:schemeClr val="tx1"/>
                          </a:solidFill>
                          <a:effectLst/>
                          <a:latin typeface="Calibri Light" charset="0"/>
                        </a:rPr>
                        <a:t>labour</a:t>
                      </a:r>
                      <a:r>
                        <a:rPr lang="en-US" sz="1200" dirty="0">
                          <a:solidFill>
                            <a:schemeClr val="tx1"/>
                          </a:solidFill>
                          <a:effectLst/>
                          <a:latin typeface="Calibri Light" charset="0"/>
                        </a:rPr>
                        <a:t> market insertion, such as domestic, care, construction, plumbing, healthcare and transport sectors </a:t>
                      </a:r>
                      <a:endParaRPr lang="en-US" sz="2800" dirty="0">
                        <a:solidFill>
                          <a:schemeClr val="tx1"/>
                        </a:solidFill>
                        <a:effectLst/>
                      </a:endParaRPr>
                    </a:p>
                    <a:p>
                      <a:r>
                        <a:rPr lang="en-US" sz="1200" dirty="0">
                          <a:solidFill>
                            <a:schemeClr val="tx1"/>
                          </a:solidFill>
                          <a:effectLst/>
                          <a:latin typeface="Calibri Light" charset="0"/>
                        </a:rPr>
                        <a:t>Ratio of migrant women/men in core sectors of </a:t>
                      </a:r>
                      <a:r>
                        <a:rPr lang="en-US" sz="1200" dirty="0" err="1">
                          <a:solidFill>
                            <a:schemeClr val="tx1"/>
                          </a:solidFill>
                          <a:effectLst/>
                          <a:latin typeface="Calibri Light" charset="0"/>
                        </a:rPr>
                        <a:t>labour</a:t>
                      </a:r>
                      <a:r>
                        <a:rPr lang="en-US" sz="1200" dirty="0">
                          <a:solidFill>
                            <a:schemeClr val="tx1"/>
                          </a:solidFill>
                          <a:effectLst/>
                          <a:latin typeface="Calibri Light" charset="0"/>
                        </a:rPr>
                        <a:t> market insertion Average wage, by sex, in core sectors of </a:t>
                      </a:r>
                      <a:r>
                        <a:rPr lang="en-US" sz="1200" dirty="0" err="1">
                          <a:solidFill>
                            <a:schemeClr val="tx1"/>
                          </a:solidFill>
                          <a:effectLst/>
                          <a:latin typeface="Calibri Light" charset="0"/>
                        </a:rPr>
                        <a:t>labour</a:t>
                      </a:r>
                      <a:r>
                        <a:rPr lang="en-US" sz="1200" dirty="0">
                          <a:solidFill>
                            <a:schemeClr val="tx1"/>
                          </a:solidFill>
                          <a:effectLst/>
                          <a:latin typeface="Calibri Light" charset="0"/>
                        </a:rPr>
                        <a:t> market insertion </a:t>
                      </a:r>
                      <a:endParaRPr lang="en-US" sz="2800" dirty="0">
                        <a:solidFill>
                          <a:schemeClr val="tx1"/>
                        </a:solidFill>
                        <a:effectLst/>
                      </a:endParaRPr>
                    </a:p>
                  </a:txBody>
                  <a:tcPr anchor="ctr"/>
                </a:tc>
              </a:tr>
            </a:tbl>
          </a:graphicData>
        </a:graphic>
      </p:graphicFrame>
      <p:sp>
        <p:nvSpPr>
          <p:cNvPr id="3" name="Slide Number Placeholder 2"/>
          <p:cNvSpPr>
            <a:spLocks noGrp="1"/>
          </p:cNvSpPr>
          <p:nvPr>
            <p:ph type="sldNum" sz="quarter" idx="12"/>
          </p:nvPr>
        </p:nvSpPr>
        <p:spPr/>
        <p:txBody>
          <a:bodyPr/>
          <a:lstStyle/>
          <a:p>
            <a:pPr>
              <a:defRPr/>
            </a:pPr>
            <a:fld id="{E798DC26-CFB0-4C29-90F7-3213337C3088}" type="slidenum">
              <a:rPr lang="en-GB" smtClean="0"/>
              <a:pPr>
                <a:defRPr/>
              </a:pPr>
              <a:t>24</a:t>
            </a:fld>
            <a:endParaRPr lang="en-GB"/>
          </a:p>
        </p:txBody>
      </p:sp>
    </p:spTree>
    <p:extLst>
      <p:ext uri="{BB962C8B-B14F-4D97-AF65-F5344CB8AC3E}">
        <p14:creationId xmlns:p14="http://schemas.microsoft.com/office/powerpoint/2010/main" val="1745505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123951"/>
            <a:ext cx="8229600" cy="576858"/>
          </a:xfrm>
        </p:spPr>
        <p:txBody>
          <a:bodyPr/>
          <a:lstStyle/>
          <a:p>
            <a:r>
              <a:rPr lang="en-US" sz="2000" dirty="0" smtClean="0"/>
              <a:t>Examples of gender sensitive indicators </a:t>
            </a:r>
            <a:r>
              <a:rPr lang="en-US" sz="2000" smtClean="0"/>
              <a:t>-- education</a:t>
            </a:r>
            <a:endParaRPr lang="en-US" sz="20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47744622"/>
              </p:ext>
            </p:extLst>
          </p:nvPr>
        </p:nvGraphicFramePr>
        <p:xfrm>
          <a:off x="457200" y="1700065"/>
          <a:ext cx="8229600" cy="4884923"/>
        </p:xfrm>
        <a:graphic>
          <a:graphicData uri="http://schemas.openxmlformats.org/drawingml/2006/table">
            <a:tbl>
              <a:tblPr firstRow="1" bandRow="1">
                <a:tableStyleId>{5C22544A-7EE6-4342-B048-85BDC9FD1C3A}</a:tableStyleId>
              </a:tblPr>
              <a:tblGrid>
                <a:gridCol w="3322712"/>
                <a:gridCol w="4906888"/>
              </a:tblGrid>
              <a:tr h="129029">
                <a:tc>
                  <a:txBody>
                    <a:bodyPr/>
                    <a:lstStyle/>
                    <a:p>
                      <a:pPr algn="l">
                        <a:lnSpc>
                          <a:spcPct val="115000"/>
                        </a:lnSpc>
                        <a:spcAft>
                          <a:spcPts val="0"/>
                        </a:spcAft>
                      </a:pPr>
                      <a:r>
                        <a:rPr lang="en-US" sz="1100" dirty="0" smtClean="0">
                          <a:solidFill>
                            <a:srgbClr val="000000"/>
                          </a:solidFill>
                          <a:effectLst/>
                          <a:latin typeface="Calibri Light" charset="0"/>
                          <a:ea typeface="Times New Roman" charset="0"/>
                          <a:cs typeface="Times New Roman" charset="0"/>
                        </a:rPr>
                        <a:t>Outcome </a:t>
                      </a:r>
                      <a:endParaRPr lang="en-US" sz="1100" dirty="0">
                        <a:solidFill>
                          <a:srgbClr val="000000"/>
                        </a:solidFill>
                        <a:effectLst/>
                        <a:latin typeface="Calibri Light" charset="0"/>
                        <a:ea typeface="Times New Roman" charset="0"/>
                        <a:cs typeface="Times New Roman" charset="0"/>
                      </a:endParaRPr>
                    </a:p>
                  </a:txBody>
                  <a:tcPr marL="68580" marR="68580" marT="0" marB="0"/>
                </a:tc>
                <a:tc>
                  <a:txBody>
                    <a:bodyPr/>
                    <a:lstStyle/>
                    <a:p>
                      <a:pPr algn="l">
                        <a:lnSpc>
                          <a:spcPct val="115000"/>
                        </a:lnSpc>
                        <a:spcAft>
                          <a:spcPts val="0"/>
                        </a:spcAft>
                      </a:pPr>
                      <a:r>
                        <a:rPr lang="en-US" sz="1100" dirty="0" smtClean="0">
                          <a:solidFill>
                            <a:srgbClr val="000000"/>
                          </a:solidFill>
                          <a:effectLst/>
                          <a:latin typeface="Calibri Light" charset="0"/>
                          <a:ea typeface="Times New Roman" charset="0"/>
                          <a:cs typeface="Times New Roman" charset="0"/>
                        </a:rPr>
                        <a:t>Impact</a:t>
                      </a:r>
                      <a:endParaRPr lang="en-US" sz="1100" dirty="0">
                        <a:solidFill>
                          <a:srgbClr val="000000"/>
                        </a:solidFill>
                        <a:effectLst/>
                        <a:latin typeface="Calibri Light" charset="0"/>
                        <a:ea typeface="Times New Roman" charset="0"/>
                        <a:cs typeface="Times New Roman" charset="0"/>
                      </a:endParaRPr>
                    </a:p>
                  </a:txBody>
                  <a:tcPr marL="68580" marR="68580" marT="0" marB="0"/>
                </a:tc>
              </a:tr>
              <a:tr h="129029">
                <a:tc rowSpan="2">
                  <a:txBody>
                    <a:bodyPr/>
                    <a:lstStyle/>
                    <a:p>
                      <a:pPr algn="l">
                        <a:lnSpc>
                          <a:spcPct val="115000"/>
                        </a:lnSpc>
                        <a:spcAft>
                          <a:spcPts val="0"/>
                        </a:spcAft>
                      </a:pPr>
                      <a:r>
                        <a:rPr lang="en-GB" sz="1100" dirty="0">
                          <a:solidFill>
                            <a:srgbClr val="000000"/>
                          </a:solidFill>
                          <a:effectLst/>
                          <a:latin typeface="Calibri" charset="0"/>
                          <a:ea typeface="Times New Roman" charset="0"/>
                          <a:cs typeface="HelveticaNeueLTStd-Cn" charset="0"/>
                        </a:rPr>
                        <a:t>Attitudes towards girls attending primary, secondary and tertiary levels of school</a:t>
                      </a:r>
                      <a:endParaRPr lang="en-US" sz="1100" dirty="0">
                        <a:solidFill>
                          <a:srgbClr val="000000"/>
                        </a:solidFill>
                        <a:effectLst/>
                        <a:latin typeface="Calibri Light" charset="0"/>
                        <a:ea typeface="Times New Roman" charset="0"/>
                        <a:cs typeface="Times New Roman" charset="0"/>
                      </a:endParaRPr>
                    </a:p>
                  </a:txBody>
                  <a:tcPr marL="68580" marR="68580" marT="0" marB="0"/>
                </a:tc>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Ratio of girls to boys at primary, secondary and tertiary school level </a:t>
                      </a:r>
                      <a:endParaRPr lang="en-US" sz="1100">
                        <a:solidFill>
                          <a:srgbClr val="000000"/>
                        </a:solidFill>
                        <a:effectLst/>
                        <a:latin typeface="Calibri Light" charset="0"/>
                        <a:ea typeface="Times New Roman" charset="0"/>
                        <a:cs typeface="Times New Roman" charset="0"/>
                      </a:endParaRPr>
                    </a:p>
                  </a:txBody>
                  <a:tcPr marL="68580" marR="68580" marT="0" marB="0"/>
                </a:tc>
              </a:tr>
              <a:tr h="129029">
                <a:tc vMerge="1">
                  <a:txBody>
                    <a:bodyPr/>
                    <a:lstStyle/>
                    <a:p>
                      <a:endParaRPr lang="en-US"/>
                    </a:p>
                  </a:txBody>
                  <a:tcPr/>
                </a:tc>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Primary, secondary and tertiary enrollment rates for girls and boys </a:t>
                      </a:r>
                      <a:endParaRPr lang="en-US" sz="1100">
                        <a:solidFill>
                          <a:srgbClr val="000000"/>
                        </a:solidFill>
                        <a:effectLst/>
                        <a:latin typeface="Calibri Light" charset="0"/>
                        <a:ea typeface="Times New Roman" charset="0"/>
                        <a:cs typeface="Times New Roman" charset="0"/>
                      </a:endParaRPr>
                    </a:p>
                  </a:txBody>
                  <a:tcPr marL="68580" marR="68580" marT="0" marB="0"/>
                </a:tc>
              </a:tr>
              <a:tr h="258059">
                <a:tc>
                  <a:txBody>
                    <a:bodyPr/>
                    <a:lstStyle/>
                    <a:p>
                      <a:pPr algn="l">
                        <a:lnSpc>
                          <a:spcPct val="115000"/>
                        </a:lnSpc>
                        <a:spcAft>
                          <a:spcPts val="0"/>
                        </a:spcAft>
                      </a:pPr>
                      <a:r>
                        <a:rPr lang="en-GB" sz="1100">
                          <a:solidFill>
                            <a:srgbClr val="000000"/>
                          </a:solidFill>
                          <a:effectLst/>
                          <a:latin typeface="Calibri" charset="0"/>
                          <a:ea typeface="Times New Roman" charset="0"/>
                          <a:cs typeface="HelveticaNeueLTStd-Cn" charset="0"/>
                        </a:rPr>
                        <a:t>Enhancing leadership training for women at tertiary levels of school</a:t>
                      </a:r>
                      <a:endParaRPr lang="en-US" sz="1100">
                        <a:solidFill>
                          <a:srgbClr val="000000"/>
                        </a:solidFill>
                        <a:effectLst/>
                        <a:latin typeface="Calibri Light" charset="0"/>
                        <a:ea typeface="Times New Roman" charset="0"/>
                        <a:cs typeface="Times New Roman" charset="0"/>
                      </a:endParaRPr>
                    </a:p>
                  </a:txBody>
                  <a:tcPr marL="68580" marR="68580" marT="0" marB="0"/>
                </a:tc>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Female legislators, senior officials and managers (as % of total)</a:t>
                      </a:r>
                      <a:endParaRPr lang="en-US" sz="1100">
                        <a:solidFill>
                          <a:srgbClr val="000000"/>
                        </a:solidFill>
                        <a:effectLst/>
                        <a:latin typeface="Calibri Light" charset="0"/>
                        <a:ea typeface="Times New Roman" charset="0"/>
                        <a:cs typeface="Times New Roman" charset="0"/>
                      </a:endParaRPr>
                    </a:p>
                  </a:txBody>
                  <a:tcPr marL="68580" marR="68580" marT="0" marB="0"/>
                </a:tc>
              </a:tr>
              <a:tr h="129029">
                <a:tc rowSpan="4">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Pedagogical methods addressing and/or expanding girls/boys options to “grow”</a:t>
                      </a:r>
                      <a:endParaRPr lang="en-US" sz="1100">
                        <a:solidFill>
                          <a:srgbClr val="000000"/>
                        </a:solidFill>
                        <a:effectLst/>
                        <a:latin typeface="Calibri Light" charset="0"/>
                        <a:ea typeface="Times New Roman" charset="0"/>
                        <a:cs typeface="Times New Roman" charset="0"/>
                      </a:endParaRPr>
                    </a:p>
                  </a:txBody>
                  <a:tcPr marL="68580" marR="68580" marT="0" marB="0"/>
                </a:tc>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 of pupils starting grade 1 who reach last grade of primary school, girls/boys </a:t>
                      </a:r>
                      <a:endParaRPr lang="en-US" sz="1100">
                        <a:solidFill>
                          <a:srgbClr val="000000"/>
                        </a:solidFill>
                        <a:effectLst/>
                        <a:latin typeface="Calibri Light" charset="0"/>
                        <a:ea typeface="Times New Roman" charset="0"/>
                        <a:cs typeface="Times New Roman" charset="0"/>
                      </a:endParaRPr>
                    </a:p>
                  </a:txBody>
                  <a:tcPr marL="68580" marR="68580" marT="0" marB="0"/>
                </a:tc>
              </a:tr>
              <a:tr h="129029">
                <a:tc vMerge="1">
                  <a:txBody>
                    <a:bodyPr/>
                    <a:lstStyle/>
                    <a:p>
                      <a:endParaRPr lang="en-US"/>
                    </a:p>
                  </a:txBody>
                  <a:tcPr/>
                </a:tc>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Female/male ratio in completion of rates at secondary and tertiary school level</a:t>
                      </a:r>
                      <a:endParaRPr lang="en-US" sz="1100">
                        <a:solidFill>
                          <a:srgbClr val="000000"/>
                        </a:solidFill>
                        <a:effectLst/>
                        <a:latin typeface="Calibri Light" charset="0"/>
                        <a:ea typeface="Times New Roman" charset="0"/>
                        <a:cs typeface="Times New Roman" charset="0"/>
                      </a:endParaRPr>
                    </a:p>
                  </a:txBody>
                  <a:tcPr marL="68580" marR="68580" marT="0" marB="0"/>
                </a:tc>
              </a:tr>
              <a:tr h="129029">
                <a:tc vMerge="1">
                  <a:txBody>
                    <a:bodyPr/>
                    <a:lstStyle/>
                    <a:p>
                      <a:endParaRPr lang="en-US"/>
                    </a:p>
                  </a:txBody>
                  <a:tcPr/>
                </a:tc>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Expected years of schooling</a:t>
                      </a:r>
                      <a:endParaRPr lang="en-US" sz="1100">
                        <a:solidFill>
                          <a:srgbClr val="000000"/>
                        </a:solidFill>
                        <a:effectLst/>
                        <a:latin typeface="Calibri Light" charset="0"/>
                        <a:ea typeface="Times New Roman" charset="0"/>
                        <a:cs typeface="Times New Roman" charset="0"/>
                      </a:endParaRPr>
                    </a:p>
                  </a:txBody>
                  <a:tcPr marL="68580" marR="68580" marT="0" marB="0"/>
                </a:tc>
              </a:tr>
              <a:tr h="129029">
                <a:tc vMerge="1">
                  <a:txBody>
                    <a:bodyPr/>
                    <a:lstStyle/>
                    <a:p>
                      <a:endParaRPr lang="en-US"/>
                    </a:p>
                  </a:txBody>
                  <a:tcPr/>
                </a:tc>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Numbers of males/females out of school by age group</a:t>
                      </a:r>
                      <a:endParaRPr lang="en-US" sz="1100">
                        <a:solidFill>
                          <a:srgbClr val="000000"/>
                        </a:solidFill>
                        <a:effectLst/>
                        <a:latin typeface="Calibri Light" charset="0"/>
                        <a:ea typeface="Times New Roman" charset="0"/>
                        <a:cs typeface="Times New Roman" charset="0"/>
                      </a:endParaRPr>
                    </a:p>
                  </a:txBody>
                  <a:tcPr marL="68580" marR="68580" marT="0" marB="0"/>
                </a:tc>
              </a:tr>
              <a:tr h="129029">
                <a:tc rowSpan="3">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Vocational education and training (VET) has budget line in national level budget</a:t>
                      </a:r>
                      <a:endParaRPr lang="en-US" sz="1100">
                        <a:solidFill>
                          <a:srgbClr val="000000"/>
                        </a:solidFill>
                        <a:effectLst/>
                        <a:latin typeface="Calibri Light" charset="0"/>
                        <a:ea typeface="Times New Roman" charset="0"/>
                        <a:cs typeface="Times New Roman" charset="0"/>
                      </a:endParaRPr>
                    </a:p>
                  </a:txBody>
                  <a:tcPr marL="68580" marR="68580" marT="0" marB="0"/>
                </a:tc>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Adult literacy rates, both sexes</a:t>
                      </a:r>
                      <a:endParaRPr lang="en-US" sz="1100">
                        <a:solidFill>
                          <a:srgbClr val="000000"/>
                        </a:solidFill>
                        <a:effectLst/>
                        <a:latin typeface="Calibri Light" charset="0"/>
                        <a:ea typeface="Times New Roman" charset="0"/>
                        <a:cs typeface="Times New Roman" charset="0"/>
                      </a:endParaRPr>
                    </a:p>
                  </a:txBody>
                  <a:tcPr marL="68580" marR="68580" marT="0" marB="0"/>
                </a:tc>
              </a:tr>
              <a:tr h="129029">
                <a:tc vMerge="1">
                  <a:txBody>
                    <a:bodyPr/>
                    <a:lstStyle/>
                    <a:p>
                      <a:endParaRPr lang="en-US"/>
                    </a:p>
                  </a:txBody>
                  <a:tcPr/>
                </a:tc>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Literacy rates of 15-24 year olds, both sexes </a:t>
                      </a:r>
                      <a:endParaRPr lang="en-US" sz="1100">
                        <a:solidFill>
                          <a:srgbClr val="000000"/>
                        </a:solidFill>
                        <a:effectLst/>
                        <a:latin typeface="Calibri Light" charset="0"/>
                        <a:ea typeface="Times New Roman" charset="0"/>
                        <a:cs typeface="Times New Roman" charset="0"/>
                      </a:endParaRPr>
                    </a:p>
                  </a:txBody>
                  <a:tcPr marL="68580" marR="68580" marT="0" marB="0"/>
                </a:tc>
              </a:tr>
              <a:tr h="129029">
                <a:tc vMerge="1">
                  <a:txBody>
                    <a:bodyPr/>
                    <a:lstStyle/>
                    <a:p>
                      <a:endParaRPr lang="en-US"/>
                    </a:p>
                  </a:txBody>
                  <a:tcPr/>
                </a:tc>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 men and women beneficiaries of VET per sector</a:t>
                      </a:r>
                      <a:endParaRPr lang="en-US" sz="1100">
                        <a:solidFill>
                          <a:srgbClr val="000000"/>
                        </a:solidFill>
                        <a:effectLst/>
                        <a:latin typeface="Calibri Light" charset="0"/>
                        <a:ea typeface="Times New Roman" charset="0"/>
                        <a:cs typeface="Times New Roman" charset="0"/>
                      </a:endParaRPr>
                    </a:p>
                  </a:txBody>
                  <a:tcPr marL="68580" marR="68580" marT="0" marB="0"/>
                </a:tc>
              </a:tr>
              <a:tr h="129029">
                <a:tc rowSpan="4">
                  <a:txBody>
                    <a:bodyPr/>
                    <a:lstStyle/>
                    <a:p>
                      <a:pPr algn="l">
                        <a:lnSpc>
                          <a:spcPct val="115000"/>
                        </a:lnSpc>
                        <a:spcAft>
                          <a:spcPts val="0"/>
                        </a:spcAft>
                      </a:pPr>
                      <a:r>
                        <a:rPr lang="en-GB" sz="1100" dirty="0">
                          <a:solidFill>
                            <a:srgbClr val="000000"/>
                          </a:solidFill>
                          <a:effectLst/>
                          <a:latin typeface="Calibri" charset="0"/>
                          <a:ea typeface="Times New Roman" charset="0"/>
                          <a:cs typeface="HelveticaNeueLTStd-Cn" charset="0"/>
                        </a:rPr>
                        <a:t>Ministry of Education has budget line for promoting female educational choices and career planning in non-traditional areas of work</a:t>
                      </a:r>
                      <a:endParaRPr lang="en-US" sz="1100" dirty="0">
                        <a:solidFill>
                          <a:srgbClr val="000000"/>
                        </a:solidFill>
                        <a:effectLst/>
                        <a:latin typeface="Calibri Light" charset="0"/>
                        <a:ea typeface="Times New Roman" charset="0"/>
                        <a:cs typeface="Times New Roman" charset="0"/>
                      </a:endParaRPr>
                    </a:p>
                  </a:txBody>
                  <a:tcPr marL="68580" marR="68580" marT="0" marB="0"/>
                </a:tc>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 of women in wage employment in the non-agricultural sector </a:t>
                      </a:r>
                      <a:endParaRPr lang="en-US" sz="1100">
                        <a:solidFill>
                          <a:srgbClr val="000000"/>
                        </a:solidFill>
                        <a:effectLst/>
                        <a:latin typeface="Calibri Light" charset="0"/>
                        <a:ea typeface="Times New Roman" charset="0"/>
                        <a:cs typeface="Times New Roman" charset="0"/>
                      </a:endParaRPr>
                    </a:p>
                  </a:txBody>
                  <a:tcPr marL="68580" marR="68580" marT="0" marB="0"/>
                </a:tc>
              </a:tr>
              <a:tr h="129029">
                <a:tc vMerge="1">
                  <a:txBody>
                    <a:bodyPr/>
                    <a:lstStyle/>
                    <a:p>
                      <a:endParaRPr lang="en-US"/>
                    </a:p>
                  </a:txBody>
                  <a:tcPr/>
                </a:tc>
                <a:tc>
                  <a:txBody>
                    <a:bodyPr/>
                    <a:lstStyle/>
                    <a:p>
                      <a:pPr algn="l">
                        <a:lnSpc>
                          <a:spcPct val="115000"/>
                        </a:lnSpc>
                        <a:spcAft>
                          <a:spcPts val="0"/>
                        </a:spcAft>
                      </a:pPr>
                      <a:r>
                        <a:rPr lang="en-GB" sz="1100" dirty="0">
                          <a:solidFill>
                            <a:srgbClr val="000000"/>
                          </a:solidFill>
                          <a:effectLst/>
                          <a:latin typeface="Calibri" charset="0"/>
                          <a:ea typeface="Times New Roman" charset="0"/>
                          <a:cs typeface="Times New Roman" charset="0"/>
                        </a:rPr>
                        <a:t>% men and women wage and salary workers </a:t>
                      </a:r>
                      <a:endParaRPr lang="en-US" sz="1100" dirty="0">
                        <a:solidFill>
                          <a:srgbClr val="000000"/>
                        </a:solidFill>
                        <a:effectLst/>
                        <a:latin typeface="Calibri Light" charset="0"/>
                        <a:ea typeface="Times New Roman" charset="0"/>
                        <a:cs typeface="Times New Roman" charset="0"/>
                      </a:endParaRPr>
                    </a:p>
                  </a:txBody>
                  <a:tcPr marL="68580" marR="68580" marT="0" marB="0"/>
                </a:tc>
              </a:tr>
              <a:tr h="129029">
                <a:tc vMerge="1">
                  <a:txBody>
                    <a:bodyPr/>
                    <a:lstStyle/>
                    <a:p>
                      <a:endParaRPr lang="en-US"/>
                    </a:p>
                  </a:txBody>
                  <a:tcPr/>
                </a:tc>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 of men/women employed in the formal sector as compared to the informal sector</a:t>
                      </a:r>
                      <a:endParaRPr lang="en-US" sz="1100">
                        <a:solidFill>
                          <a:srgbClr val="000000"/>
                        </a:solidFill>
                        <a:effectLst/>
                        <a:latin typeface="Calibri Light" charset="0"/>
                        <a:ea typeface="Times New Roman" charset="0"/>
                        <a:cs typeface="Times New Roman" charset="0"/>
                      </a:endParaRPr>
                    </a:p>
                  </a:txBody>
                  <a:tcPr marL="68580" marR="68580" marT="0" marB="0"/>
                </a:tc>
              </a:tr>
              <a:tr h="129029">
                <a:tc vMerge="1">
                  <a:txBody>
                    <a:bodyPr/>
                    <a:lstStyle/>
                    <a:p>
                      <a:endParaRPr lang="en-US"/>
                    </a:p>
                  </a:txBody>
                  <a:tcPr/>
                </a:tc>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Employment of men/women by sector: agriculture, industry, or services</a:t>
                      </a:r>
                      <a:endParaRPr lang="en-US" sz="1100">
                        <a:solidFill>
                          <a:srgbClr val="000000"/>
                        </a:solidFill>
                        <a:effectLst/>
                        <a:latin typeface="Calibri Light" charset="0"/>
                        <a:ea typeface="Times New Roman" charset="0"/>
                        <a:cs typeface="Times New Roman" charset="0"/>
                      </a:endParaRPr>
                    </a:p>
                  </a:txBody>
                  <a:tcPr marL="68580" marR="68580" marT="0" marB="0"/>
                </a:tc>
              </a:tr>
              <a:tr h="387088">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Inclusion of comprehensive sexuality education in school curricula for teachers/students</a:t>
                      </a:r>
                      <a:endParaRPr lang="en-US" sz="1100">
                        <a:solidFill>
                          <a:srgbClr val="000000"/>
                        </a:solidFill>
                        <a:effectLst/>
                        <a:latin typeface="Calibri Light" charset="0"/>
                        <a:ea typeface="Times New Roman" charset="0"/>
                        <a:cs typeface="Times New Roman" charset="0"/>
                      </a:endParaRPr>
                    </a:p>
                  </a:txBody>
                  <a:tcPr marL="68580" marR="68580" marT="0" marB="0"/>
                </a:tc>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 of women and men aged 15-24 who both correcly identify ways of preventing the sexual transmission of HIV and who reject major misconceptions about HIV trasmission </a:t>
                      </a:r>
                      <a:endParaRPr lang="en-US" sz="1100">
                        <a:solidFill>
                          <a:srgbClr val="000000"/>
                        </a:solidFill>
                        <a:effectLst/>
                        <a:latin typeface="Calibri Light" charset="0"/>
                        <a:ea typeface="Times New Roman" charset="0"/>
                        <a:cs typeface="Times New Roman" charset="0"/>
                      </a:endParaRPr>
                    </a:p>
                  </a:txBody>
                  <a:tcPr marL="68580" marR="68580" marT="0" marB="0"/>
                </a:tc>
              </a:tr>
              <a:tr h="129029">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 of teachers trained in teaching sexuality education</a:t>
                      </a:r>
                      <a:endParaRPr lang="en-US" sz="1100">
                        <a:solidFill>
                          <a:srgbClr val="000000"/>
                        </a:solidFill>
                        <a:effectLst/>
                        <a:latin typeface="Calibri Light" charset="0"/>
                        <a:ea typeface="Times New Roman" charset="0"/>
                        <a:cs typeface="Times New Roman" charset="0"/>
                      </a:endParaRPr>
                    </a:p>
                  </a:txBody>
                  <a:tcPr marL="68580" marR="68580" marT="0" marB="0"/>
                </a:tc>
                <a:tc rowSpan="2">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 of women and men aged 15-49 who had more than one sexual partner in the past 12 months reporting use of a condom during their last sexual intercourse </a:t>
                      </a:r>
                      <a:endParaRPr lang="en-US" sz="1100">
                        <a:solidFill>
                          <a:srgbClr val="000000"/>
                        </a:solidFill>
                        <a:effectLst/>
                        <a:latin typeface="Calibri Light" charset="0"/>
                        <a:ea typeface="Times New Roman" charset="0"/>
                        <a:cs typeface="Times New Roman" charset="0"/>
                      </a:endParaRPr>
                    </a:p>
                  </a:txBody>
                  <a:tcPr marL="68580" marR="68580" marT="0" marB="0"/>
                </a:tc>
              </a:tr>
              <a:tr h="258059">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 of students who receive sexuality education in school</a:t>
                      </a:r>
                      <a:endParaRPr lang="en-US" sz="1100">
                        <a:solidFill>
                          <a:srgbClr val="000000"/>
                        </a:solidFill>
                        <a:effectLst/>
                        <a:latin typeface="Calibri Light" charset="0"/>
                        <a:ea typeface="Times New Roman" charset="0"/>
                        <a:cs typeface="Times New Roman" charset="0"/>
                      </a:endParaRPr>
                    </a:p>
                  </a:txBody>
                  <a:tcPr marL="68580" marR="68580" marT="0" marB="0"/>
                </a:tc>
                <a:tc vMerge="1">
                  <a:txBody>
                    <a:bodyPr/>
                    <a:lstStyle/>
                    <a:p>
                      <a:endParaRPr lang="en-US"/>
                    </a:p>
                  </a:txBody>
                  <a:tcPr/>
                </a:tc>
              </a:tr>
              <a:tr h="387088">
                <a:tc>
                  <a:txBody>
                    <a:bodyPr/>
                    <a:lstStyle/>
                    <a:p>
                      <a:pPr algn="l">
                        <a:lnSpc>
                          <a:spcPct val="115000"/>
                        </a:lnSpc>
                        <a:spcAft>
                          <a:spcPts val="0"/>
                        </a:spcAft>
                      </a:pPr>
                      <a:r>
                        <a:rPr lang="en-GB" sz="1100">
                          <a:solidFill>
                            <a:srgbClr val="000000"/>
                          </a:solidFill>
                          <a:effectLst/>
                          <a:latin typeface="Calibri" charset="0"/>
                          <a:ea typeface="Times New Roman" charset="0"/>
                          <a:cs typeface="Times New Roman" charset="0"/>
                        </a:rPr>
                        <a:t>Prevention of all forms of Gender Based Violence (GBV) integrated in the entire curriculum of the national education system </a:t>
                      </a:r>
                      <a:endParaRPr lang="en-US" sz="1100">
                        <a:solidFill>
                          <a:srgbClr val="000000"/>
                        </a:solidFill>
                        <a:effectLst/>
                        <a:latin typeface="Calibri Light" charset="0"/>
                        <a:ea typeface="Times New Roman" charset="0"/>
                        <a:cs typeface="Times New Roman" charset="0"/>
                      </a:endParaRPr>
                    </a:p>
                  </a:txBody>
                  <a:tcPr marL="68580" marR="68580" marT="0" marB="0"/>
                </a:tc>
                <a:tc>
                  <a:txBody>
                    <a:bodyPr/>
                    <a:lstStyle/>
                    <a:p>
                      <a:pPr algn="l">
                        <a:lnSpc>
                          <a:spcPct val="115000"/>
                        </a:lnSpc>
                        <a:spcAft>
                          <a:spcPts val="0"/>
                        </a:spcAft>
                      </a:pPr>
                      <a:r>
                        <a:rPr lang="en-GB" sz="1100" dirty="0">
                          <a:solidFill>
                            <a:srgbClr val="000000"/>
                          </a:solidFill>
                          <a:effectLst/>
                          <a:latin typeface="Calibri" charset="0"/>
                          <a:ea typeface="Times New Roman" charset="0"/>
                          <a:cs typeface="HelveticaNeueLTStd-Cn" charset="0"/>
                        </a:rPr>
                        <a:t>Number of primary and secondary schools which have included a module or course on prevention of GBV in their standard curriculum</a:t>
                      </a:r>
                      <a:endParaRPr lang="en-US" sz="1100" dirty="0">
                        <a:solidFill>
                          <a:srgbClr val="000000"/>
                        </a:solidFill>
                        <a:effectLst/>
                        <a:latin typeface="Calibri Light" charset="0"/>
                        <a:ea typeface="Times New Roman" charset="0"/>
                        <a:cs typeface="Times New Roman" charset="0"/>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pPr>
              <a:defRPr/>
            </a:pPr>
            <a:fld id="{E798DC26-CFB0-4C29-90F7-3213337C3088}" type="slidenum">
              <a:rPr lang="en-GB" smtClean="0"/>
              <a:pPr>
                <a:defRPr/>
              </a:pPr>
              <a:t>25</a:t>
            </a:fld>
            <a:endParaRPr lang="en-GB"/>
          </a:p>
        </p:txBody>
      </p:sp>
    </p:spTree>
    <p:extLst>
      <p:ext uri="{BB962C8B-B14F-4D97-AF65-F5344CB8AC3E}">
        <p14:creationId xmlns:p14="http://schemas.microsoft.com/office/powerpoint/2010/main" val="348165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sz="2400" dirty="0" smtClean="0"/>
              <a:t>Disability inclusion sensitive  Indicators - </a:t>
            </a:r>
            <a:r>
              <a:rPr lang="en-GB" sz="2400" dirty="0" smtClean="0"/>
              <a:t>HIV/AIDS health program</a:t>
            </a:r>
            <a:endParaRPr lang="en-AU"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22295514"/>
              </p:ext>
            </p:extLst>
          </p:nvPr>
        </p:nvGraphicFramePr>
        <p:xfrm>
          <a:off x="457199" y="2276872"/>
          <a:ext cx="8240713" cy="4366663"/>
        </p:xfrm>
        <a:graphic>
          <a:graphicData uri="http://schemas.openxmlformats.org/drawingml/2006/table">
            <a:tbl>
              <a:tblPr firstRow="1" bandRow="1">
                <a:tableStyleId>{5C22544A-7EE6-4342-B048-85BDC9FD1C3A}</a:tableStyleId>
              </a:tblPr>
              <a:tblGrid>
                <a:gridCol w="874441"/>
                <a:gridCol w="7366272"/>
              </a:tblGrid>
              <a:tr h="366163">
                <a:tc>
                  <a:txBody>
                    <a:bodyPr/>
                    <a:lstStyle/>
                    <a:p>
                      <a:endParaRPr lang="en-AU" sz="1250" dirty="0"/>
                    </a:p>
                  </a:txBody>
                  <a:tcPr/>
                </a:tc>
                <a:tc>
                  <a:txBody>
                    <a:bodyPr/>
                    <a:lstStyle/>
                    <a:p>
                      <a:pPr indent="457200">
                        <a:spcAft>
                          <a:spcPts val="0"/>
                        </a:spcAft>
                      </a:pPr>
                      <a:r>
                        <a:rPr lang="en-GB" sz="1250" b="0" dirty="0">
                          <a:solidFill>
                            <a:srgbClr val="000000"/>
                          </a:solidFill>
                          <a:effectLst/>
                          <a:latin typeface="Calibri"/>
                          <a:ea typeface="Batang"/>
                        </a:rPr>
                        <a:t>Sample disability sensitive </a:t>
                      </a:r>
                      <a:r>
                        <a:rPr lang="en-GB" sz="1250" b="0" dirty="0" smtClean="0">
                          <a:solidFill>
                            <a:srgbClr val="000000"/>
                          </a:solidFill>
                          <a:effectLst/>
                          <a:latin typeface="Calibri"/>
                          <a:ea typeface="Batang"/>
                        </a:rPr>
                        <a:t>indicators</a:t>
                      </a:r>
                      <a:endParaRPr lang="en-US" sz="1250" b="1" dirty="0">
                        <a:solidFill>
                          <a:srgbClr val="000000"/>
                        </a:solidFill>
                        <a:effectLst/>
                        <a:latin typeface="Arial"/>
                        <a:ea typeface="Batang"/>
                      </a:endParaRPr>
                    </a:p>
                  </a:txBody>
                  <a:tcPr marL="68580" marR="68580" marT="0" marB="0"/>
                </a:tc>
              </a:tr>
              <a:tr h="949927">
                <a:tc>
                  <a:txBody>
                    <a:bodyPr/>
                    <a:lstStyle/>
                    <a:p>
                      <a:r>
                        <a:rPr lang="en-AU" sz="1250" dirty="0" smtClean="0"/>
                        <a:t>Input</a:t>
                      </a:r>
                      <a:endParaRPr lang="en-AU" sz="1250" dirty="0"/>
                    </a:p>
                  </a:txBody>
                  <a:tcPr/>
                </a:tc>
                <a:tc>
                  <a:txBody>
                    <a:bodyPr/>
                    <a:lstStyle/>
                    <a:p>
                      <a:pPr marL="342900" lvl="0" indent="-342900">
                        <a:spcAft>
                          <a:spcPts val="0"/>
                        </a:spcAft>
                        <a:buFont typeface="Symbol"/>
                        <a:buBlip>
                          <a:blip r:embed="rId2"/>
                        </a:buBlip>
                      </a:pPr>
                      <a:r>
                        <a:rPr lang="en-GB" sz="1250" b="0" dirty="0">
                          <a:effectLst/>
                          <a:latin typeface="Calibri"/>
                          <a:ea typeface="Batang"/>
                        </a:rPr>
                        <a:t>Spending on physical accessibility of buildings and services as a % of the Health budget</a:t>
                      </a:r>
                      <a:endParaRPr lang="en-US" sz="1250" b="1" dirty="0">
                        <a:effectLst/>
                        <a:latin typeface="Arial"/>
                        <a:ea typeface="Batang"/>
                      </a:endParaRPr>
                    </a:p>
                    <a:p>
                      <a:pPr marL="342900" lvl="0" indent="-342900">
                        <a:spcAft>
                          <a:spcPts val="0"/>
                        </a:spcAft>
                        <a:buFont typeface="Symbol"/>
                        <a:buBlip>
                          <a:blip r:embed="rId2"/>
                        </a:buBlip>
                      </a:pPr>
                      <a:r>
                        <a:rPr lang="en-GB" sz="1250" b="0" dirty="0">
                          <a:effectLst/>
                          <a:latin typeface="Calibri"/>
                          <a:ea typeface="Batang"/>
                        </a:rPr>
                        <a:t>Spending on adaptation of messages to ensure they are accessible for persons with disabilities as a % of the HIV&amp;AIDS budgets</a:t>
                      </a:r>
                      <a:endParaRPr lang="en-US" sz="1250" b="1" dirty="0">
                        <a:effectLst/>
                        <a:latin typeface="Arial"/>
                        <a:ea typeface="Batang"/>
                      </a:endParaRPr>
                    </a:p>
                    <a:p>
                      <a:pPr marL="342900" lvl="0" indent="-342900">
                        <a:spcAft>
                          <a:spcPts val="0"/>
                        </a:spcAft>
                        <a:buFont typeface="Symbol"/>
                        <a:buBlip>
                          <a:blip r:embed="rId2"/>
                        </a:buBlip>
                      </a:pPr>
                      <a:r>
                        <a:rPr lang="en-GB" sz="1250" b="0" dirty="0">
                          <a:effectLst/>
                          <a:latin typeface="Calibri"/>
                          <a:ea typeface="Batang"/>
                        </a:rPr>
                        <a:t>Spending on training of Health </a:t>
                      </a:r>
                      <a:r>
                        <a:rPr lang="en-GB" sz="1250" b="0" dirty="0" smtClean="0">
                          <a:effectLst/>
                          <a:latin typeface="Calibri"/>
                          <a:ea typeface="Batang"/>
                        </a:rPr>
                        <a:t>staff </a:t>
                      </a:r>
                      <a:r>
                        <a:rPr lang="en-GB" sz="1250" b="0" dirty="0">
                          <a:effectLst/>
                          <a:latin typeface="Calibri"/>
                          <a:ea typeface="Batang"/>
                        </a:rPr>
                        <a:t>on disability awareness as a % of the Health Budget</a:t>
                      </a:r>
                      <a:endParaRPr lang="en-US" sz="1250" b="1" dirty="0">
                        <a:effectLst/>
                        <a:latin typeface="Arial"/>
                        <a:ea typeface="Batang"/>
                      </a:endParaRPr>
                    </a:p>
                    <a:p>
                      <a:pPr marL="342900" lvl="0" indent="-342900">
                        <a:spcAft>
                          <a:spcPts val="0"/>
                        </a:spcAft>
                        <a:buFont typeface="Symbol"/>
                        <a:buBlip>
                          <a:blip r:embed="rId2"/>
                        </a:buBlip>
                      </a:pPr>
                      <a:r>
                        <a:rPr lang="en-GB" sz="1250" b="0" dirty="0">
                          <a:effectLst/>
                          <a:latin typeface="Calibri"/>
                          <a:ea typeface="Batang"/>
                        </a:rPr>
                        <a:t>Existence of objectives targeting vulnerable groups like persons with disabilities in the updated plan and budget</a:t>
                      </a:r>
                      <a:endParaRPr lang="en-US" sz="1250" b="1" dirty="0">
                        <a:effectLst/>
                        <a:latin typeface="Arial"/>
                        <a:ea typeface="Batang"/>
                      </a:endParaRPr>
                    </a:p>
                  </a:txBody>
                  <a:tcPr marL="68580" marR="68580" marT="0" marB="0"/>
                </a:tc>
              </a:tr>
              <a:tr h="697274">
                <a:tc>
                  <a:txBody>
                    <a:bodyPr/>
                    <a:lstStyle/>
                    <a:p>
                      <a:r>
                        <a:rPr lang="en-AU" sz="1250" dirty="0" smtClean="0"/>
                        <a:t>Output</a:t>
                      </a:r>
                      <a:endParaRPr lang="en-AU" sz="1250" dirty="0"/>
                    </a:p>
                  </a:txBody>
                  <a:tcPr/>
                </a:tc>
                <a:tc>
                  <a:txBody>
                    <a:bodyPr/>
                    <a:lstStyle/>
                    <a:p>
                      <a:pPr marL="342900" lvl="0" indent="-342900">
                        <a:spcAft>
                          <a:spcPts val="0"/>
                        </a:spcAft>
                        <a:buFont typeface="Symbol"/>
                        <a:buBlip>
                          <a:blip r:embed="rId2"/>
                        </a:buBlip>
                      </a:pPr>
                      <a:r>
                        <a:rPr lang="en-GB" sz="1250" b="0" dirty="0">
                          <a:effectLst/>
                          <a:latin typeface="Calibri"/>
                          <a:ea typeface="Batang"/>
                        </a:rPr>
                        <a:t>Number of physically accessible </a:t>
                      </a:r>
                      <a:r>
                        <a:rPr lang="en-GB" sz="1250" b="0" dirty="0" smtClean="0">
                          <a:effectLst/>
                          <a:latin typeface="Calibri"/>
                          <a:ea typeface="Batang"/>
                        </a:rPr>
                        <a:t>services </a:t>
                      </a:r>
                      <a:r>
                        <a:rPr lang="en-GB" sz="1250" b="0" dirty="0">
                          <a:effectLst/>
                          <a:latin typeface="Calibri"/>
                          <a:ea typeface="Batang"/>
                        </a:rPr>
                        <a:t>and buildings</a:t>
                      </a:r>
                      <a:endParaRPr lang="en-US" sz="1250" b="1" dirty="0">
                        <a:effectLst/>
                        <a:latin typeface="Arial"/>
                        <a:ea typeface="Batang"/>
                      </a:endParaRPr>
                    </a:p>
                    <a:p>
                      <a:pPr marL="342900" lvl="0" indent="-342900">
                        <a:spcAft>
                          <a:spcPts val="0"/>
                        </a:spcAft>
                        <a:buFont typeface="Symbol"/>
                        <a:buBlip>
                          <a:blip r:embed="rId2"/>
                        </a:buBlip>
                      </a:pPr>
                      <a:r>
                        <a:rPr lang="en-GB" sz="1250" b="0" dirty="0">
                          <a:effectLst/>
                          <a:latin typeface="Calibri"/>
                          <a:ea typeface="Batang"/>
                        </a:rPr>
                        <a:t>Number of health services accessible </a:t>
                      </a:r>
                      <a:r>
                        <a:rPr lang="en-GB" sz="1250" b="0" dirty="0" smtClean="0">
                          <a:effectLst/>
                          <a:latin typeface="Calibri"/>
                          <a:ea typeface="Batang"/>
                        </a:rPr>
                        <a:t>to a</a:t>
                      </a:r>
                      <a:r>
                        <a:rPr lang="en-GB" sz="1250" b="0" baseline="0" dirty="0" smtClean="0">
                          <a:effectLst/>
                          <a:latin typeface="Calibri"/>
                          <a:ea typeface="Batang"/>
                        </a:rPr>
                        <a:t>nd </a:t>
                      </a:r>
                      <a:r>
                        <a:rPr lang="en-GB" sz="1250" b="0" dirty="0" smtClean="0">
                          <a:effectLst/>
                          <a:latin typeface="Calibri"/>
                          <a:ea typeface="Batang"/>
                        </a:rPr>
                        <a:t>providing </a:t>
                      </a:r>
                      <a:r>
                        <a:rPr lang="en-GB" sz="1250" b="0" dirty="0">
                          <a:effectLst/>
                          <a:latin typeface="Calibri"/>
                          <a:ea typeface="Batang"/>
                        </a:rPr>
                        <a:t>anti-retroviral treatments to persons with disabilities</a:t>
                      </a:r>
                      <a:endParaRPr lang="en-US" sz="1250" b="1" dirty="0">
                        <a:effectLst/>
                        <a:latin typeface="Arial"/>
                        <a:ea typeface="Batang"/>
                      </a:endParaRPr>
                    </a:p>
                    <a:p>
                      <a:pPr marL="342900" lvl="0" indent="-342900">
                        <a:spcAft>
                          <a:spcPts val="0"/>
                        </a:spcAft>
                        <a:buFont typeface="Symbol"/>
                        <a:buBlip>
                          <a:blip r:embed="rId2"/>
                        </a:buBlip>
                      </a:pPr>
                      <a:r>
                        <a:rPr lang="en-GB" sz="1250" b="0" dirty="0">
                          <a:effectLst/>
                          <a:latin typeface="Calibri"/>
                          <a:ea typeface="Batang"/>
                        </a:rPr>
                        <a:t>Number of health staff trained on disability awareness and HIV and AIDS</a:t>
                      </a:r>
                      <a:endParaRPr lang="en-US" sz="1250" b="1" dirty="0">
                        <a:effectLst/>
                        <a:latin typeface="Arial"/>
                        <a:ea typeface="Batang"/>
                      </a:endParaRPr>
                    </a:p>
                    <a:p>
                      <a:pPr marL="342900" lvl="0" indent="-342900">
                        <a:spcAft>
                          <a:spcPts val="0"/>
                        </a:spcAft>
                        <a:buFont typeface="Symbol"/>
                        <a:buBlip>
                          <a:blip r:embed="rId2"/>
                        </a:buBlip>
                      </a:pPr>
                      <a:r>
                        <a:rPr lang="en-GB" sz="1250" b="0" dirty="0">
                          <a:effectLst/>
                          <a:latin typeface="Calibri"/>
                          <a:ea typeface="Batang"/>
                        </a:rPr>
                        <a:t>Existence of adapted information and materials</a:t>
                      </a:r>
                      <a:endParaRPr lang="en-US" sz="1250" b="1" dirty="0">
                        <a:effectLst/>
                        <a:latin typeface="Arial"/>
                        <a:ea typeface="Batang"/>
                      </a:endParaRPr>
                    </a:p>
                  </a:txBody>
                  <a:tcPr marL="68580" marR="68580" marT="0" marB="0"/>
                </a:tc>
              </a:tr>
              <a:tr h="1083503">
                <a:tc>
                  <a:txBody>
                    <a:bodyPr/>
                    <a:lstStyle/>
                    <a:p>
                      <a:r>
                        <a:rPr lang="en-AU" sz="1250" dirty="0" smtClean="0"/>
                        <a:t>Outcome </a:t>
                      </a:r>
                      <a:endParaRPr lang="en-AU" sz="1250" dirty="0"/>
                    </a:p>
                  </a:txBody>
                  <a:tcPr/>
                </a:tc>
                <a:tc>
                  <a:txBody>
                    <a:bodyPr/>
                    <a:lstStyle/>
                    <a:p>
                      <a:pPr marL="342900" lvl="0" indent="-342900">
                        <a:spcAft>
                          <a:spcPts val="0"/>
                        </a:spcAft>
                        <a:buFont typeface="Symbol"/>
                        <a:buBlip>
                          <a:blip r:embed="rId2"/>
                        </a:buBlip>
                      </a:pPr>
                      <a:r>
                        <a:rPr lang="en-GB" sz="1250" b="0" dirty="0">
                          <a:effectLst/>
                          <a:latin typeface="Calibri"/>
                          <a:ea typeface="Batang"/>
                        </a:rPr>
                        <a:t>HIV prevalence among pregnant women with disabilities aged 15-24 years</a:t>
                      </a:r>
                      <a:endParaRPr lang="en-US" sz="1250" b="1" dirty="0">
                        <a:effectLst/>
                        <a:latin typeface="Arial"/>
                        <a:ea typeface="Batang"/>
                      </a:endParaRPr>
                    </a:p>
                    <a:p>
                      <a:pPr marL="342900" lvl="0" indent="-342900">
                        <a:spcAft>
                          <a:spcPts val="0"/>
                        </a:spcAft>
                        <a:buFont typeface="Symbol"/>
                        <a:buBlip>
                          <a:blip r:embed="rId2"/>
                        </a:buBlip>
                      </a:pPr>
                      <a:r>
                        <a:rPr lang="en-GB" sz="1250" b="0" dirty="0">
                          <a:effectLst/>
                          <a:latin typeface="Calibri"/>
                          <a:ea typeface="Batang"/>
                        </a:rPr>
                        <a:t>Percentage of population of persons with disabilities with comprehensive correct knowledge of HIV&amp;AIDS</a:t>
                      </a:r>
                      <a:endParaRPr lang="en-US" sz="1250" b="1" dirty="0">
                        <a:effectLst/>
                        <a:latin typeface="Arial"/>
                        <a:ea typeface="Batang"/>
                      </a:endParaRPr>
                    </a:p>
                    <a:p>
                      <a:pPr marL="342900" lvl="0" indent="-342900">
                        <a:spcAft>
                          <a:spcPts val="0"/>
                        </a:spcAft>
                        <a:buFont typeface="Symbol"/>
                        <a:buBlip>
                          <a:blip r:embed="rId2"/>
                        </a:buBlip>
                      </a:pPr>
                      <a:r>
                        <a:rPr lang="en-GB" sz="1250" b="0" dirty="0" smtClean="0">
                          <a:effectLst/>
                          <a:latin typeface="Calibri"/>
                          <a:ea typeface="Batang"/>
                        </a:rPr>
                        <a:t>Percentage of health staff with comprehensive correct knowledge on disability and HIV&amp;AIDS</a:t>
                      </a:r>
                      <a:endParaRPr lang="en-US" sz="1250" b="1" dirty="0" smtClean="0">
                        <a:effectLst/>
                        <a:latin typeface="Arial"/>
                        <a:ea typeface="Batang"/>
                      </a:endParaRPr>
                    </a:p>
                    <a:p>
                      <a:pPr marL="342900" lvl="0" indent="-342900">
                        <a:spcAft>
                          <a:spcPts val="0"/>
                        </a:spcAft>
                        <a:buFont typeface="Symbol"/>
                        <a:buBlip>
                          <a:blip r:embed="rId2"/>
                        </a:buBlip>
                      </a:pPr>
                      <a:r>
                        <a:rPr lang="en-GB" sz="1250" b="0" dirty="0" smtClean="0">
                          <a:effectLst/>
                          <a:latin typeface="Calibri"/>
                          <a:ea typeface="Batang"/>
                        </a:rPr>
                        <a:t>Percentage </a:t>
                      </a:r>
                      <a:r>
                        <a:rPr lang="en-GB" sz="1250" b="0" dirty="0">
                          <a:effectLst/>
                          <a:latin typeface="Calibri"/>
                          <a:ea typeface="Batang"/>
                        </a:rPr>
                        <a:t>of HIV-infected pregnant women with disabilities receiving a complete course of antiretroviral prophylaxis to reduce the risk of mother-to-child transmission</a:t>
                      </a:r>
                      <a:endParaRPr lang="en-US" sz="1250" b="1" dirty="0">
                        <a:effectLst/>
                        <a:latin typeface="Arial"/>
                        <a:ea typeface="Batang"/>
                      </a:endParaRPr>
                    </a:p>
                    <a:p>
                      <a:pPr marL="342900" lvl="0" indent="-342900">
                        <a:spcAft>
                          <a:spcPts val="0"/>
                        </a:spcAft>
                        <a:buFont typeface="Symbol"/>
                        <a:buBlip>
                          <a:blip r:embed="rId2"/>
                        </a:buBlip>
                      </a:pPr>
                      <a:r>
                        <a:rPr lang="en-GB" sz="1250" b="0" dirty="0">
                          <a:effectLst/>
                          <a:latin typeface="Calibri"/>
                          <a:ea typeface="Batang"/>
                        </a:rPr>
                        <a:t>Percentage of persons with disabilities with advanced HIV infection receiving antiretroviral combination therapy</a:t>
                      </a:r>
                      <a:endParaRPr lang="en-US" sz="1250" b="1" dirty="0">
                        <a:effectLst/>
                        <a:latin typeface="Arial"/>
                        <a:ea typeface="Batang"/>
                      </a:endParaRPr>
                    </a:p>
                  </a:txBody>
                  <a:tcPr marL="68580" marR="68580" marT="0" marB="0"/>
                </a:tc>
              </a:tr>
              <a:tr h="503474">
                <a:tc>
                  <a:txBody>
                    <a:bodyPr/>
                    <a:lstStyle/>
                    <a:p>
                      <a:r>
                        <a:rPr lang="en-AU" sz="1250" dirty="0" smtClean="0"/>
                        <a:t>Impact</a:t>
                      </a:r>
                      <a:endParaRPr lang="en-AU" sz="1250" dirty="0"/>
                    </a:p>
                  </a:txBody>
                  <a:tcPr/>
                </a:tc>
                <a:tc>
                  <a:txBody>
                    <a:bodyPr/>
                    <a:lstStyle/>
                    <a:p>
                      <a:pPr marL="342900" lvl="0" indent="-342900">
                        <a:spcAft>
                          <a:spcPts val="0"/>
                        </a:spcAft>
                        <a:buFont typeface="Symbol"/>
                        <a:buBlip>
                          <a:blip r:embed="rId2"/>
                        </a:buBlip>
                      </a:pPr>
                      <a:r>
                        <a:rPr lang="en-GB" sz="1250" b="0" dirty="0">
                          <a:effectLst/>
                          <a:latin typeface="Calibri"/>
                          <a:ea typeface="Batang"/>
                        </a:rPr>
                        <a:t>Reduction of the spread of HIV&amp;AIDS epidemic among persons with disabilities</a:t>
                      </a:r>
                      <a:endParaRPr lang="en-US" sz="1250" b="1" dirty="0">
                        <a:effectLst/>
                        <a:latin typeface="Arial"/>
                        <a:ea typeface="Batang"/>
                      </a:endParaRPr>
                    </a:p>
                    <a:p>
                      <a:pPr marL="342900" lvl="0" indent="-342900">
                        <a:spcAft>
                          <a:spcPts val="0"/>
                        </a:spcAft>
                        <a:buFont typeface="Symbol"/>
                        <a:buBlip>
                          <a:blip r:embed="rId2"/>
                        </a:buBlip>
                      </a:pPr>
                      <a:r>
                        <a:rPr lang="en-GB" sz="1250" b="0" dirty="0">
                          <a:effectLst/>
                          <a:latin typeface="Calibri"/>
                          <a:ea typeface="Batang"/>
                        </a:rPr>
                        <a:t>Persons with disabilities living with HIV AIDS have equal access to treatment leading to prolonged/ improved quality of life</a:t>
                      </a:r>
                      <a:endParaRPr lang="en-US" sz="1250" b="1" dirty="0">
                        <a:effectLst/>
                        <a:latin typeface="Arial"/>
                        <a:ea typeface="Batang"/>
                      </a:endParaRPr>
                    </a:p>
                  </a:txBody>
                  <a:tcPr marL="68580" marR="68580" marT="0" marB="0"/>
                </a:tc>
              </a:tr>
            </a:tbl>
          </a:graphicData>
        </a:graphic>
      </p:graphicFrame>
    </p:spTree>
    <p:extLst>
      <p:ext uri="{BB962C8B-B14F-4D97-AF65-F5344CB8AC3E}">
        <p14:creationId xmlns:p14="http://schemas.microsoft.com/office/powerpoint/2010/main" val="2555730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1052736"/>
            <a:ext cx="8229600" cy="936625"/>
          </a:xfrm>
        </p:spPr>
        <p:txBody>
          <a:bodyPr/>
          <a:lstStyle/>
          <a:p>
            <a:r>
              <a:rPr lang="en-AU" sz="2400" dirty="0" smtClean="0"/>
              <a:t>Disability inclusion sensitive Indicators - </a:t>
            </a:r>
            <a:r>
              <a:rPr lang="en-GB" sz="2400" dirty="0" smtClean="0"/>
              <a:t>Urban local development</a:t>
            </a:r>
            <a:r>
              <a:rPr lang="en-AU" sz="2400" dirty="0" smtClean="0"/>
              <a:t> </a:t>
            </a:r>
            <a:endParaRPr lang="en-AU"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71823867"/>
              </p:ext>
            </p:extLst>
          </p:nvPr>
        </p:nvGraphicFramePr>
        <p:xfrm>
          <a:off x="457199" y="1916833"/>
          <a:ext cx="8363273" cy="4765831"/>
        </p:xfrm>
        <a:graphic>
          <a:graphicData uri="http://schemas.openxmlformats.org/drawingml/2006/table">
            <a:tbl>
              <a:tblPr firstRow="1" bandRow="1">
                <a:tableStyleId>{5C22544A-7EE6-4342-B048-85BDC9FD1C3A}</a:tableStyleId>
              </a:tblPr>
              <a:tblGrid>
                <a:gridCol w="1033604"/>
                <a:gridCol w="7329669"/>
              </a:tblGrid>
              <a:tr h="292999">
                <a:tc>
                  <a:txBody>
                    <a:bodyPr/>
                    <a:lstStyle/>
                    <a:p>
                      <a:endParaRPr lang="en-AU" sz="1100" dirty="0">
                        <a:latin typeface="Verdana" charset="0"/>
                        <a:ea typeface="Verdana" charset="0"/>
                        <a:cs typeface="Verdana" charset="0"/>
                      </a:endParaRPr>
                    </a:p>
                  </a:txBody>
                  <a:tcPr/>
                </a:tc>
                <a:tc>
                  <a:txBody>
                    <a:bodyPr/>
                    <a:lstStyle/>
                    <a:p>
                      <a:pPr indent="457200">
                        <a:spcBef>
                          <a:spcPts val="300"/>
                        </a:spcBef>
                        <a:spcAft>
                          <a:spcPts val="300"/>
                        </a:spcAft>
                      </a:pPr>
                      <a:r>
                        <a:rPr lang="en-GB" sz="1100" b="0" dirty="0">
                          <a:solidFill>
                            <a:srgbClr val="000000"/>
                          </a:solidFill>
                          <a:effectLst/>
                          <a:latin typeface="Verdana" charset="0"/>
                          <a:ea typeface="Verdana" charset="0"/>
                          <a:cs typeface="Verdana" charset="0"/>
                        </a:rPr>
                        <a:t>Sample disability sensitive </a:t>
                      </a:r>
                      <a:r>
                        <a:rPr lang="en-GB" sz="1100" b="0" dirty="0" smtClean="0">
                          <a:solidFill>
                            <a:srgbClr val="000000"/>
                          </a:solidFill>
                          <a:effectLst/>
                          <a:latin typeface="Verdana" charset="0"/>
                          <a:ea typeface="Verdana" charset="0"/>
                          <a:cs typeface="Verdana" charset="0"/>
                        </a:rPr>
                        <a:t>indicators</a:t>
                      </a:r>
                      <a:endParaRPr lang="en-US" sz="1100" b="1" dirty="0">
                        <a:effectLst/>
                        <a:latin typeface="Verdana" charset="0"/>
                        <a:ea typeface="Verdana" charset="0"/>
                        <a:cs typeface="Verdana" charset="0"/>
                      </a:endParaRPr>
                    </a:p>
                  </a:txBody>
                  <a:tcPr marL="68580" marR="68580" marT="0" marB="0"/>
                </a:tc>
              </a:tr>
              <a:tr h="1421552">
                <a:tc>
                  <a:txBody>
                    <a:bodyPr/>
                    <a:lstStyle/>
                    <a:p>
                      <a:r>
                        <a:rPr lang="en-AU" sz="1100" dirty="0" smtClean="0">
                          <a:latin typeface="Verdana" charset="0"/>
                          <a:ea typeface="Verdana" charset="0"/>
                          <a:cs typeface="Verdana" charset="0"/>
                        </a:rPr>
                        <a:t>Input</a:t>
                      </a:r>
                      <a:endParaRPr lang="en-AU" sz="1100" dirty="0">
                        <a:latin typeface="Verdana" charset="0"/>
                        <a:ea typeface="Verdana" charset="0"/>
                        <a:cs typeface="Verdana" charset="0"/>
                      </a:endParaRPr>
                    </a:p>
                  </a:txBody>
                  <a:tcPr/>
                </a:tc>
                <a:tc>
                  <a:txBody>
                    <a:bodyPr/>
                    <a:lstStyle/>
                    <a:p>
                      <a:pPr marL="342900" lvl="0" indent="-342900">
                        <a:spcBef>
                          <a:spcPts val="300"/>
                        </a:spcBef>
                        <a:spcAft>
                          <a:spcPts val="300"/>
                        </a:spcAft>
                        <a:buFont typeface="Symbol"/>
                        <a:buBlip>
                          <a:blip r:embed="rId2"/>
                        </a:buBlip>
                      </a:pPr>
                      <a:r>
                        <a:rPr lang="en-GB" sz="1100" b="0" dirty="0">
                          <a:effectLst/>
                          <a:latin typeface="Verdana" charset="0"/>
                          <a:ea typeface="Verdana" charset="0"/>
                          <a:cs typeface="Verdana" charset="0"/>
                        </a:rPr>
                        <a:t>Participation of people with disabilities and NGOs in decision-making and implementation process</a:t>
                      </a:r>
                      <a:endParaRPr lang="en-US" sz="1100" b="1" dirty="0">
                        <a:effectLst/>
                        <a:latin typeface="Verdana" charset="0"/>
                        <a:ea typeface="Verdana" charset="0"/>
                        <a:cs typeface="Verdana" charset="0"/>
                      </a:endParaRPr>
                    </a:p>
                    <a:p>
                      <a:pPr marL="342900" lvl="0" indent="-342900">
                        <a:spcBef>
                          <a:spcPts val="300"/>
                        </a:spcBef>
                        <a:spcAft>
                          <a:spcPts val="300"/>
                        </a:spcAft>
                        <a:buFont typeface="Symbol"/>
                        <a:buBlip>
                          <a:blip r:embed="rId2"/>
                        </a:buBlip>
                      </a:pPr>
                      <a:r>
                        <a:rPr lang="en-GB" sz="1100" b="0" dirty="0">
                          <a:effectLst/>
                          <a:latin typeface="Verdana" charset="0"/>
                          <a:ea typeface="Verdana" charset="0"/>
                          <a:cs typeface="Verdana" charset="0"/>
                        </a:rPr>
                        <a:t>Evaluation and data collection on people with disabilities living in the concerned area</a:t>
                      </a:r>
                      <a:endParaRPr lang="en-US" sz="1100" b="1" dirty="0">
                        <a:effectLst/>
                        <a:latin typeface="Verdana" charset="0"/>
                        <a:ea typeface="Verdana" charset="0"/>
                        <a:cs typeface="Verdana" charset="0"/>
                      </a:endParaRPr>
                    </a:p>
                    <a:p>
                      <a:pPr marL="342900" lvl="0" indent="-342900">
                        <a:spcBef>
                          <a:spcPts val="300"/>
                        </a:spcBef>
                        <a:spcAft>
                          <a:spcPts val="300"/>
                        </a:spcAft>
                        <a:buFont typeface="Symbol"/>
                        <a:buBlip>
                          <a:blip r:embed="rId2"/>
                        </a:buBlip>
                      </a:pPr>
                      <a:r>
                        <a:rPr lang="en-GB" sz="1100" b="0" dirty="0">
                          <a:effectLst/>
                          <a:latin typeface="Verdana" charset="0"/>
                          <a:ea typeface="Verdana" charset="0"/>
                          <a:cs typeface="Verdana" charset="0"/>
                        </a:rPr>
                        <a:t>Development of national/ regional Urban Sector Profile Study including people with disabilities</a:t>
                      </a:r>
                      <a:endParaRPr lang="en-US" sz="1100" b="1" dirty="0">
                        <a:effectLst/>
                        <a:latin typeface="Verdana" charset="0"/>
                        <a:ea typeface="Verdana" charset="0"/>
                        <a:cs typeface="Verdana" charset="0"/>
                      </a:endParaRPr>
                    </a:p>
                    <a:p>
                      <a:pPr marL="342900" lvl="0" indent="-342900">
                        <a:spcBef>
                          <a:spcPts val="300"/>
                        </a:spcBef>
                        <a:spcAft>
                          <a:spcPts val="300"/>
                        </a:spcAft>
                        <a:buFont typeface="Symbol"/>
                        <a:buBlip>
                          <a:blip r:embed="rId2"/>
                        </a:buBlip>
                      </a:pPr>
                      <a:r>
                        <a:rPr lang="en-GB" sz="1100" b="0" dirty="0">
                          <a:effectLst/>
                          <a:latin typeface="Verdana" charset="0"/>
                          <a:ea typeface="Verdana" charset="0"/>
                          <a:cs typeface="Verdana" charset="0"/>
                        </a:rPr>
                        <a:t>Expenditure on development of policy/ project/ program on inclusion of people with disabilities in urban development (such as infrastructure, transport, housing, services etc.)</a:t>
                      </a:r>
                      <a:endParaRPr lang="en-US" sz="1100" b="1" dirty="0">
                        <a:effectLst/>
                        <a:latin typeface="Verdana" charset="0"/>
                        <a:ea typeface="Verdana" charset="0"/>
                        <a:cs typeface="Verdana" charset="0"/>
                      </a:endParaRPr>
                    </a:p>
                    <a:p>
                      <a:pPr marL="342900" lvl="0" indent="-342900">
                        <a:spcBef>
                          <a:spcPts val="300"/>
                        </a:spcBef>
                        <a:spcAft>
                          <a:spcPts val="300"/>
                        </a:spcAft>
                        <a:buFont typeface="Symbol"/>
                        <a:buBlip>
                          <a:blip r:embed="rId2"/>
                        </a:buBlip>
                      </a:pPr>
                      <a:r>
                        <a:rPr lang="en-GB" sz="1100" b="0" dirty="0">
                          <a:effectLst/>
                          <a:latin typeface="Verdana" charset="0"/>
                          <a:ea typeface="Verdana" charset="0"/>
                          <a:cs typeface="Verdana" charset="0"/>
                        </a:rPr>
                        <a:t>Training of officials, service providers </a:t>
                      </a:r>
                      <a:r>
                        <a:rPr lang="en-GB" sz="1100" b="0" dirty="0" err="1">
                          <a:effectLst/>
                          <a:latin typeface="Verdana" charset="0"/>
                          <a:ea typeface="Verdana" charset="0"/>
                          <a:cs typeface="Verdana" charset="0"/>
                        </a:rPr>
                        <a:t>etc</a:t>
                      </a:r>
                      <a:r>
                        <a:rPr lang="en-GB" sz="1100" b="0" dirty="0">
                          <a:effectLst/>
                          <a:latin typeface="Verdana" charset="0"/>
                          <a:ea typeface="Verdana" charset="0"/>
                          <a:cs typeface="Verdana" charset="0"/>
                        </a:rPr>
                        <a:t>; on disability inclusion</a:t>
                      </a:r>
                      <a:endParaRPr lang="en-US" sz="1100" b="1" dirty="0">
                        <a:effectLst/>
                        <a:latin typeface="Verdana" charset="0"/>
                        <a:ea typeface="Verdana" charset="0"/>
                        <a:cs typeface="Verdana" charset="0"/>
                      </a:endParaRPr>
                    </a:p>
                  </a:txBody>
                  <a:tcPr marL="68580" marR="68580" marT="0" marB="0"/>
                </a:tc>
              </a:tr>
              <a:tr h="1729310">
                <a:tc>
                  <a:txBody>
                    <a:bodyPr/>
                    <a:lstStyle/>
                    <a:p>
                      <a:r>
                        <a:rPr lang="en-AU" sz="1100" dirty="0" smtClean="0">
                          <a:latin typeface="Verdana" charset="0"/>
                          <a:ea typeface="Verdana" charset="0"/>
                          <a:cs typeface="Verdana" charset="0"/>
                        </a:rPr>
                        <a:t>Output</a:t>
                      </a:r>
                      <a:endParaRPr lang="en-AU" sz="1100" dirty="0">
                        <a:latin typeface="Verdana" charset="0"/>
                        <a:ea typeface="Verdana" charset="0"/>
                        <a:cs typeface="Verdana" charset="0"/>
                      </a:endParaRPr>
                    </a:p>
                  </a:txBody>
                  <a:tcPr/>
                </a:tc>
                <a:tc>
                  <a:txBody>
                    <a:bodyPr/>
                    <a:lstStyle/>
                    <a:p>
                      <a:pPr marL="342900" lvl="0" indent="-342900">
                        <a:spcBef>
                          <a:spcPts val="300"/>
                        </a:spcBef>
                        <a:spcAft>
                          <a:spcPts val="300"/>
                        </a:spcAft>
                        <a:buFont typeface="Symbol"/>
                        <a:buBlip>
                          <a:blip r:embed="rId2"/>
                        </a:buBlip>
                      </a:pPr>
                      <a:r>
                        <a:rPr lang="en-GB" sz="1100" b="0" dirty="0">
                          <a:effectLst/>
                          <a:latin typeface="Verdana" charset="0"/>
                          <a:ea typeface="Verdana" charset="0"/>
                          <a:cs typeface="Verdana" charset="0"/>
                        </a:rPr>
                        <a:t>Number of people with disabilities included in decision-making </a:t>
                      </a:r>
                      <a:r>
                        <a:rPr lang="en-GB" sz="1100" b="0" dirty="0" smtClean="0">
                          <a:effectLst/>
                          <a:latin typeface="Verdana" charset="0"/>
                          <a:ea typeface="Verdana" charset="0"/>
                          <a:cs typeface="Verdana" charset="0"/>
                        </a:rPr>
                        <a:t>process</a:t>
                      </a:r>
                    </a:p>
                    <a:p>
                      <a:pPr marL="342900" lvl="0" indent="-342900">
                        <a:spcBef>
                          <a:spcPts val="300"/>
                        </a:spcBef>
                        <a:spcAft>
                          <a:spcPts val="300"/>
                        </a:spcAft>
                        <a:buFont typeface="Symbol"/>
                        <a:buBlip>
                          <a:blip r:embed="rId2"/>
                        </a:buBlip>
                      </a:pPr>
                      <a:r>
                        <a:rPr lang="en-GB" sz="1100" b="0" dirty="0" smtClean="0">
                          <a:effectLst/>
                          <a:latin typeface="Verdana" charset="0"/>
                          <a:ea typeface="Verdana" charset="0"/>
                          <a:cs typeface="Verdana" charset="0"/>
                        </a:rPr>
                        <a:t>Number of sign</a:t>
                      </a:r>
                      <a:r>
                        <a:rPr lang="en-GB" sz="1100" b="0" baseline="0" dirty="0" smtClean="0">
                          <a:effectLst/>
                          <a:latin typeface="Verdana" charset="0"/>
                          <a:ea typeface="Verdana" charset="0"/>
                          <a:cs typeface="Verdana" charset="0"/>
                        </a:rPr>
                        <a:t> language interpreters available to ensure communication with community services </a:t>
                      </a:r>
                      <a:endParaRPr lang="en-US" sz="1100" b="1" dirty="0" smtClean="0">
                        <a:effectLst/>
                        <a:latin typeface="Verdana" charset="0"/>
                        <a:ea typeface="Verdana" charset="0"/>
                        <a:cs typeface="Verdana" charset="0"/>
                      </a:endParaRPr>
                    </a:p>
                    <a:p>
                      <a:pPr marL="342900" lvl="0" indent="-342900">
                        <a:spcBef>
                          <a:spcPts val="300"/>
                        </a:spcBef>
                        <a:spcAft>
                          <a:spcPts val="300"/>
                        </a:spcAft>
                        <a:buFont typeface="Symbol"/>
                        <a:buBlip>
                          <a:blip r:embed="rId2"/>
                        </a:buBlip>
                      </a:pPr>
                      <a:r>
                        <a:rPr lang="en-GB" sz="1100" b="0" dirty="0" smtClean="0">
                          <a:effectLst/>
                          <a:latin typeface="Verdana" charset="0"/>
                          <a:ea typeface="Verdana" charset="0"/>
                          <a:cs typeface="Verdana" charset="0"/>
                        </a:rPr>
                        <a:t>Number </a:t>
                      </a:r>
                      <a:r>
                        <a:rPr lang="en-GB" sz="1100" b="0" dirty="0">
                          <a:effectLst/>
                          <a:latin typeface="Verdana" charset="0"/>
                          <a:ea typeface="Verdana" charset="0"/>
                          <a:cs typeface="Verdana" charset="0"/>
                        </a:rPr>
                        <a:t>of </a:t>
                      </a:r>
                      <a:r>
                        <a:rPr lang="en-GB" sz="1100" b="0" dirty="0" smtClean="0">
                          <a:effectLst/>
                          <a:latin typeface="Verdana" charset="0"/>
                          <a:ea typeface="Verdana" charset="0"/>
                          <a:cs typeface="Verdana" charset="0"/>
                        </a:rPr>
                        <a:t>accessible (physical a</a:t>
                      </a:r>
                      <a:r>
                        <a:rPr lang="en-GB" sz="1100" b="0" baseline="0" dirty="0" smtClean="0">
                          <a:effectLst/>
                          <a:latin typeface="Verdana" charset="0"/>
                          <a:ea typeface="Verdana" charset="0"/>
                          <a:cs typeface="Verdana" charset="0"/>
                        </a:rPr>
                        <a:t>nd information)</a:t>
                      </a:r>
                      <a:r>
                        <a:rPr lang="en-GB" sz="1100" b="0" dirty="0" smtClean="0">
                          <a:effectLst/>
                          <a:latin typeface="Verdana" charset="0"/>
                          <a:ea typeface="Verdana" charset="0"/>
                          <a:cs typeface="Verdana" charset="0"/>
                        </a:rPr>
                        <a:t>:</a:t>
                      </a:r>
                      <a:endParaRPr lang="en-US" sz="1100" b="1" dirty="0" smtClean="0">
                        <a:effectLst/>
                        <a:latin typeface="Verdana" charset="0"/>
                        <a:ea typeface="Verdana" charset="0"/>
                        <a:cs typeface="Verdana" charset="0"/>
                      </a:endParaRPr>
                    </a:p>
                    <a:p>
                      <a:pPr marL="342900" lvl="0" indent="-342900">
                        <a:spcBef>
                          <a:spcPts val="300"/>
                        </a:spcBef>
                        <a:spcAft>
                          <a:spcPts val="300"/>
                        </a:spcAft>
                        <a:buFont typeface="Courier New"/>
                        <a:buChar char="o"/>
                      </a:pPr>
                      <a:r>
                        <a:rPr lang="en-GB" sz="1100" b="0" dirty="0" smtClean="0">
                          <a:effectLst/>
                          <a:latin typeface="Verdana" charset="0"/>
                          <a:ea typeface="Verdana" charset="0"/>
                          <a:cs typeface="Verdana" charset="0"/>
                        </a:rPr>
                        <a:t>infrastructure </a:t>
                      </a:r>
                      <a:r>
                        <a:rPr lang="en-GB" sz="1100" b="0" dirty="0">
                          <a:effectLst/>
                          <a:latin typeface="Verdana" charset="0"/>
                          <a:ea typeface="Verdana" charset="0"/>
                          <a:cs typeface="Verdana" charset="0"/>
                        </a:rPr>
                        <a:t>(ex. Roads, footpaths, public </a:t>
                      </a:r>
                      <a:r>
                        <a:rPr lang="en-GB" sz="1100" b="0" dirty="0" smtClean="0">
                          <a:effectLst/>
                          <a:latin typeface="Verdana" charset="0"/>
                          <a:ea typeface="Verdana" charset="0"/>
                          <a:cs typeface="Verdana" charset="0"/>
                        </a:rPr>
                        <a:t>building)</a:t>
                      </a:r>
                      <a:r>
                        <a:rPr lang="en-GB" sz="1100" b="0" baseline="0" dirty="0" smtClean="0">
                          <a:effectLst/>
                          <a:latin typeface="Verdana" charset="0"/>
                          <a:ea typeface="Verdana" charset="0"/>
                          <a:cs typeface="Verdana" charset="0"/>
                        </a:rPr>
                        <a:t> and </a:t>
                      </a:r>
                      <a:r>
                        <a:rPr lang="en-GB" sz="1100" b="0" dirty="0" smtClean="0">
                          <a:effectLst/>
                          <a:latin typeface="Verdana" charset="0"/>
                          <a:ea typeface="Verdana" charset="0"/>
                          <a:cs typeface="Verdana" charset="0"/>
                        </a:rPr>
                        <a:t>transport </a:t>
                      </a:r>
                      <a:r>
                        <a:rPr lang="en-GB" sz="1100" b="0" dirty="0">
                          <a:effectLst/>
                          <a:latin typeface="Verdana" charset="0"/>
                          <a:ea typeface="Verdana" charset="0"/>
                          <a:cs typeface="Verdana" charset="0"/>
                        </a:rPr>
                        <a:t>(busses, trains etc.</a:t>
                      </a:r>
                      <a:r>
                        <a:rPr lang="en-GB" sz="1100" b="0" dirty="0" smtClean="0">
                          <a:effectLst/>
                          <a:latin typeface="Verdana" charset="0"/>
                          <a:ea typeface="Verdana" charset="0"/>
                          <a:cs typeface="Verdana" charset="0"/>
                        </a:rPr>
                        <a:t>)</a:t>
                      </a:r>
                      <a:endParaRPr lang="en-US" sz="1100" b="1" dirty="0" smtClean="0">
                        <a:effectLst/>
                        <a:latin typeface="Verdana" charset="0"/>
                        <a:ea typeface="Verdana" charset="0"/>
                        <a:cs typeface="Verdana" charset="0"/>
                      </a:endParaRPr>
                    </a:p>
                    <a:p>
                      <a:pPr marL="342900" lvl="0" indent="-342900">
                        <a:spcBef>
                          <a:spcPts val="300"/>
                        </a:spcBef>
                        <a:spcAft>
                          <a:spcPts val="300"/>
                        </a:spcAft>
                        <a:buFont typeface="Courier New"/>
                        <a:buChar char="o"/>
                      </a:pPr>
                      <a:r>
                        <a:rPr lang="en-GB" sz="1100" b="0" dirty="0" smtClean="0">
                          <a:effectLst/>
                          <a:latin typeface="Verdana" charset="0"/>
                          <a:ea typeface="Verdana" charset="0"/>
                          <a:cs typeface="Verdana" charset="0"/>
                        </a:rPr>
                        <a:t>Services </a:t>
                      </a:r>
                      <a:r>
                        <a:rPr lang="en-GB" sz="1100" b="0" dirty="0">
                          <a:effectLst/>
                          <a:latin typeface="Verdana" charset="0"/>
                          <a:ea typeface="Verdana" charset="0"/>
                          <a:cs typeface="Verdana" charset="0"/>
                        </a:rPr>
                        <a:t>and facilities (water, sanitation, electricity, health, education etc.</a:t>
                      </a:r>
                      <a:r>
                        <a:rPr lang="en-GB" sz="1100" b="0" dirty="0" smtClean="0">
                          <a:effectLst/>
                          <a:latin typeface="Verdana" charset="0"/>
                          <a:ea typeface="Verdana" charset="0"/>
                          <a:cs typeface="Verdana" charset="0"/>
                        </a:rPr>
                        <a:t>)</a:t>
                      </a:r>
                      <a:endParaRPr lang="en-US" sz="1100" b="1" dirty="0" smtClean="0">
                        <a:effectLst/>
                        <a:latin typeface="Verdana" charset="0"/>
                        <a:ea typeface="Verdana" charset="0"/>
                        <a:cs typeface="Verdana" charset="0"/>
                      </a:endParaRPr>
                    </a:p>
                    <a:p>
                      <a:pPr marL="342900" lvl="0" indent="-342900">
                        <a:spcBef>
                          <a:spcPts val="300"/>
                        </a:spcBef>
                        <a:spcAft>
                          <a:spcPts val="300"/>
                        </a:spcAft>
                        <a:buFont typeface="Courier New"/>
                        <a:buChar char="o"/>
                      </a:pPr>
                      <a:r>
                        <a:rPr lang="en-GB" sz="1100" b="0" dirty="0" smtClean="0">
                          <a:effectLst/>
                          <a:latin typeface="Verdana" charset="0"/>
                          <a:ea typeface="Verdana" charset="0"/>
                          <a:cs typeface="Verdana" charset="0"/>
                        </a:rPr>
                        <a:t>Housing schemes</a:t>
                      </a:r>
                      <a:endParaRPr lang="en-US" sz="1100" b="1" dirty="0" smtClean="0">
                        <a:effectLst/>
                        <a:latin typeface="Verdana" charset="0"/>
                        <a:ea typeface="Verdana" charset="0"/>
                        <a:cs typeface="Verdana" charset="0"/>
                      </a:endParaRPr>
                    </a:p>
                    <a:p>
                      <a:pPr marL="342900" lvl="0" indent="-342900">
                        <a:spcBef>
                          <a:spcPts val="300"/>
                        </a:spcBef>
                        <a:spcAft>
                          <a:spcPts val="300"/>
                        </a:spcAft>
                        <a:buFont typeface="Courier New"/>
                        <a:buChar char="o"/>
                      </a:pPr>
                      <a:r>
                        <a:rPr lang="en-GB" sz="1100" b="0" dirty="0" smtClean="0">
                          <a:effectLst/>
                          <a:latin typeface="Verdana" charset="0"/>
                          <a:ea typeface="Verdana" charset="0"/>
                          <a:cs typeface="Verdana" charset="0"/>
                        </a:rPr>
                        <a:t>Economic </a:t>
                      </a:r>
                      <a:r>
                        <a:rPr lang="en-GB" sz="1100" b="0" dirty="0">
                          <a:effectLst/>
                          <a:latin typeface="Verdana" charset="0"/>
                          <a:ea typeface="Verdana" charset="0"/>
                          <a:cs typeface="Verdana" charset="0"/>
                        </a:rPr>
                        <a:t>centres (markets, shopping </a:t>
                      </a:r>
                      <a:r>
                        <a:rPr lang="en-GB" sz="1100" b="0" dirty="0" smtClean="0">
                          <a:effectLst/>
                          <a:latin typeface="Verdana" charset="0"/>
                          <a:ea typeface="Verdana" charset="0"/>
                          <a:cs typeface="Verdana" charset="0"/>
                        </a:rPr>
                        <a:t>centres)</a:t>
                      </a:r>
                      <a:r>
                        <a:rPr lang="en-US" sz="1100" b="1" baseline="0" dirty="0" smtClean="0">
                          <a:effectLst/>
                          <a:latin typeface="Verdana" charset="0"/>
                          <a:ea typeface="Verdana" charset="0"/>
                          <a:cs typeface="Verdana" charset="0"/>
                        </a:rPr>
                        <a:t>  </a:t>
                      </a:r>
                      <a:r>
                        <a:rPr lang="en-GB" sz="1100" b="0" dirty="0" smtClean="0">
                          <a:effectLst/>
                          <a:latin typeface="Verdana" charset="0"/>
                          <a:ea typeface="Verdana" charset="0"/>
                          <a:cs typeface="Verdana" charset="0"/>
                        </a:rPr>
                        <a:t>and Recreation places (</a:t>
                      </a:r>
                      <a:r>
                        <a:rPr lang="en-GB" sz="1100" b="0" dirty="0">
                          <a:effectLst/>
                          <a:latin typeface="Verdana" charset="0"/>
                          <a:ea typeface="Verdana" charset="0"/>
                          <a:cs typeface="Verdana" charset="0"/>
                        </a:rPr>
                        <a:t>parks, sport facilities)</a:t>
                      </a:r>
                      <a:endParaRPr lang="en-US" sz="1100" b="1" dirty="0">
                        <a:effectLst/>
                        <a:latin typeface="Verdana" charset="0"/>
                        <a:ea typeface="Verdana" charset="0"/>
                        <a:cs typeface="Verdana" charset="0"/>
                      </a:endParaRPr>
                    </a:p>
                  </a:txBody>
                  <a:tcPr marL="68580" marR="68580" marT="0" marB="0"/>
                </a:tc>
              </a:tr>
              <a:tr h="373272">
                <a:tc>
                  <a:txBody>
                    <a:bodyPr/>
                    <a:lstStyle/>
                    <a:p>
                      <a:r>
                        <a:rPr lang="en-AU" sz="1100" dirty="0" smtClean="0">
                          <a:latin typeface="Verdana" charset="0"/>
                          <a:ea typeface="Verdana" charset="0"/>
                          <a:cs typeface="Verdana" charset="0"/>
                        </a:rPr>
                        <a:t>Outcome </a:t>
                      </a:r>
                      <a:endParaRPr lang="en-AU" sz="1100" dirty="0">
                        <a:latin typeface="Verdana" charset="0"/>
                        <a:ea typeface="Verdana" charset="0"/>
                        <a:cs typeface="Verdana" charset="0"/>
                      </a:endParaRPr>
                    </a:p>
                  </a:txBody>
                  <a:tcPr/>
                </a:tc>
                <a:tc>
                  <a:txBody>
                    <a:bodyPr/>
                    <a:lstStyle/>
                    <a:p>
                      <a:pPr marL="342900" lvl="0" indent="-342900">
                        <a:spcBef>
                          <a:spcPts val="300"/>
                        </a:spcBef>
                        <a:spcAft>
                          <a:spcPts val="300"/>
                        </a:spcAft>
                        <a:buFont typeface="Symbol"/>
                        <a:buBlip>
                          <a:blip r:embed="rId2"/>
                        </a:buBlip>
                      </a:pPr>
                      <a:r>
                        <a:rPr lang="en-GB" sz="1100" b="0" dirty="0">
                          <a:effectLst/>
                          <a:latin typeface="Verdana" charset="0"/>
                          <a:ea typeface="Verdana" charset="0"/>
                          <a:cs typeface="Verdana" charset="0"/>
                        </a:rPr>
                        <a:t>Number of people with disabilities having access </a:t>
                      </a:r>
                      <a:r>
                        <a:rPr lang="en-GB" sz="1100" b="0" dirty="0" smtClean="0">
                          <a:effectLst/>
                          <a:latin typeface="Verdana" charset="0"/>
                          <a:ea typeface="Verdana" charset="0"/>
                          <a:cs typeface="Verdana" charset="0"/>
                        </a:rPr>
                        <a:t>to and in position to use  </a:t>
                      </a:r>
                      <a:r>
                        <a:rPr lang="en-GB" sz="1100" b="0" dirty="0">
                          <a:effectLst/>
                          <a:latin typeface="Verdana" charset="0"/>
                          <a:ea typeface="Verdana" charset="0"/>
                          <a:cs typeface="Verdana" charset="0"/>
                        </a:rPr>
                        <a:t>infrastructure, transport, services provision, housing schemes, economic centres, recreation places etc.</a:t>
                      </a:r>
                      <a:endParaRPr lang="en-US" sz="1100" b="1" dirty="0">
                        <a:effectLst/>
                        <a:latin typeface="Verdana" charset="0"/>
                        <a:ea typeface="Verdana" charset="0"/>
                        <a:cs typeface="Verdana" charset="0"/>
                      </a:endParaRPr>
                    </a:p>
                  </a:txBody>
                  <a:tcPr marL="68580" marR="68580" marT="0" marB="0"/>
                </a:tc>
              </a:tr>
              <a:tr h="791379">
                <a:tc>
                  <a:txBody>
                    <a:bodyPr/>
                    <a:lstStyle/>
                    <a:p>
                      <a:r>
                        <a:rPr lang="en-AU" sz="1100" dirty="0" smtClean="0">
                          <a:latin typeface="Verdana" charset="0"/>
                          <a:ea typeface="Verdana" charset="0"/>
                          <a:cs typeface="Verdana" charset="0"/>
                        </a:rPr>
                        <a:t>Impact</a:t>
                      </a:r>
                      <a:endParaRPr lang="en-AU" sz="1100" dirty="0">
                        <a:latin typeface="Verdana" charset="0"/>
                        <a:ea typeface="Verdana" charset="0"/>
                        <a:cs typeface="Verdana" charset="0"/>
                      </a:endParaRPr>
                    </a:p>
                  </a:txBody>
                  <a:tcPr/>
                </a:tc>
                <a:tc>
                  <a:txBody>
                    <a:bodyPr/>
                    <a:lstStyle/>
                    <a:p>
                      <a:pPr marL="342900" lvl="0" indent="-342900">
                        <a:spcBef>
                          <a:spcPts val="300"/>
                        </a:spcBef>
                        <a:spcAft>
                          <a:spcPts val="300"/>
                        </a:spcAft>
                        <a:buFont typeface="Symbol"/>
                        <a:buBlip>
                          <a:blip r:embed="rId2"/>
                        </a:buBlip>
                      </a:pPr>
                      <a:r>
                        <a:rPr lang="en-GB" sz="1100" b="0" dirty="0">
                          <a:effectLst/>
                          <a:latin typeface="Verdana" charset="0"/>
                          <a:ea typeface="Verdana" charset="0"/>
                          <a:cs typeface="Verdana" charset="0"/>
                        </a:rPr>
                        <a:t>Increased quality of life for people with disabilities (health, nutrition, hygiene etc.)</a:t>
                      </a:r>
                      <a:endParaRPr lang="en-US" sz="1100" b="1" dirty="0">
                        <a:effectLst/>
                        <a:latin typeface="Verdana" charset="0"/>
                        <a:ea typeface="Verdana" charset="0"/>
                        <a:cs typeface="Verdana" charset="0"/>
                      </a:endParaRPr>
                    </a:p>
                    <a:p>
                      <a:pPr marL="342900" lvl="0" indent="-342900">
                        <a:spcBef>
                          <a:spcPts val="300"/>
                        </a:spcBef>
                        <a:spcAft>
                          <a:spcPts val="300"/>
                        </a:spcAft>
                        <a:buFont typeface="Symbol"/>
                        <a:buBlip>
                          <a:blip r:embed="rId2"/>
                        </a:buBlip>
                      </a:pPr>
                      <a:r>
                        <a:rPr lang="en-GB" sz="1100" b="0" dirty="0">
                          <a:effectLst/>
                          <a:latin typeface="Verdana" charset="0"/>
                          <a:ea typeface="Verdana" charset="0"/>
                          <a:cs typeface="Verdana" charset="0"/>
                        </a:rPr>
                        <a:t>Reduced physical and attitude barriers for integration and thus more opportunities for participating in social and economic life of community</a:t>
                      </a:r>
                      <a:endParaRPr lang="en-US" sz="1100" b="1" dirty="0">
                        <a:effectLst/>
                        <a:latin typeface="Verdana" charset="0"/>
                        <a:ea typeface="Verdana" charset="0"/>
                        <a:cs typeface="Verdana" charset="0"/>
                      </a:endParaRPr>
                    </a:p>
                    <a:p>
                      <a:pPr marL="342900" lvl="0" indent="-342900">
                        <a:spcBef>
                          <a:spcPts val="300"/>
                        </a:spcBef>
                        <a:spcAft>
                          <a:spcPts val="300"/>
                        </a:spcAft>
                        <a:buFont typeface="Symbol"/>
                        <a:buBlip>
                          <a:blip r:embed="rId2"/>
                        </a:buBlip>
                      </a:pPr>
                      <a:r>
                        <a:rPr lang="en-GB" sz="1100" b="0" dirty="0">
                          <a:effectLst/>
                          <a:latin typeface="Verdana" charset="0"/>
                          <a:ea typeface="Verdana" charset="0"/>
                          <a:cs typeface="Verdana" charset="0"/>
                        </a:rPr>
                        <a:t>Improved access in urban environment benefits community as a whole</a:t>
                      </a:r>
                      <a:endParaRPr lang="en-US" sz="1100" b="1" dirty="0">
                        <a:effectLst/>
                        <a:latin typeface="Verdana" charset="0"/>
                        <a:ea typeface="Verdana" charset="0"/>
                        <a:cs typeface="Verdana" charset="0"/>
                      </a:endParaRPr>
                    </a:p>
                  </a:txBody>
                  <a:tcPr marL="68580" marR="68580" marT="0" marB="0"/>
                </a:tc>
              </a:tr>
            </a:tbl>
          </a:graphicData>
        </a:graphic>
      </p:graphicFrame>
    </p:spTree>
    <p:extLst>
      <p:ext uri="{BB962C8B-B14F-4D97-AF65-F5344CB8AC3E}">
        <p14:creationId xmlns:p14="http://schemas.microsoft.com/office/powerpoint/2010/main" val="2693074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dirty="0" smtClean="0"/>
              <a:t>  What will happen with GAP 2?</a:t>
            </a:r>
            <a:endParaRPr lang="en-GB" dirty="0"/>
          </a:p>
        </p:txBody>
      </p:sp>
      <p:sp>
        <p:nvSpPr>
          <p:cNvPr id="3" name="Content Placeholder 2"/>
          <p:cNvSpPr>
            <a:spLocks noGrp="1"/>
          </p:cNvSpPr>
          <p:nvPr>
            <p:ph idx="1"/>
          </p:nvPr>
        </p:nvSpPr>
        <p:spPr/>
        <p:txBody>
          <a:bodyPr/>
          <a:lstStyle/>
          <a:p>
            <a:r>
              <a:rPr lang="en-GB" altLang="en-US" dirty="0" smtClean="0"/>
              <a:t>The use of existing systems (e.g. EAMR) in order to streamline reporting</a:t>
            </a:r>
          </a:p>
          <a:p>
            <a:endParaRPr lang="en-GB" altLang="en-US" dirty="0" smtClean="0"/>
          </a:p>
          <a:p>
            <a:r>
              <a:rPr lang="en-GB" altLang="en-US" dirty="0" smtClean="0"/>
              <a:t>Therefore – the EU-RF is instrumental to tracking and measuring the results of GAP 2 for the EC. </a:t>
            </a:r>
          </a:p>
          <a:p>
            <a:endParaRPr lang="en-GB" altLang="en-US" dirty="0" smtClean="0"/>
          </a:p>
          <a:p>
            <a:endParaRPr lang="en-GB" altLang="en-US" dirty="0" smtClean="0"/>
          </a:p>
          <a:p>
            <a:endParaRPr lang="en-GB" altLang="en-US" dirty="0" smtClean="0"/>
          </a:p>
          <a:p>
            <a:endParaRPr lang="en-GB" altLang="en-US" dirty="0" smtClean="0"/>
          </a:p>
        </p:txBody>
      </p:sp>
    </p:spTree>
    <p:extLst>
      <p:ext uri="{BB962C8B-B14F-4D97-AF65-F5344CB8AC3E}">
        <p14:creationId xmlns:p14="http://schemas.microsoft.com/office/powerpoint/2010/main" val="1875870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7950" y="1125538"/>
            <a:ext cx="8785225" cy="936625"/>
          </a:xfrm>
        </p:spPr>
        <p:txBody>
          <a:bodyPr/>
          <a:lstStyle/>
          <a:p>
            <a:pPr>
              <a:defRPr/>
            </a:pPr>
            <a:r>
              <a:rPr lang="en-GB" sz="2400">
                <a:ea typeface="ＭＳ Ｐゴシック" charset="0"/>
              </a:rPr>
              <a:t>The EU International Development and Cooperation Results Framework </a:t>
            </a:r>
            <a:r>
              <a:rPr lang="en-US" sz="2400">
                <a:ea typeface="ＭＳ Ｐゴシック" charset="0"/>
              </a:rPr>
              <a:t>: Introduction</a:t>
            </a:r>
          </a:p>
        </p:txBody>
      </p:sp>
      <p:sp>
        <p:nvSpPr>
          <p:cNvPr id="3" name="Content Placeholder 2"/>
          <p:cNvSpPr>
            <a:spLocks noGrp="1"/>
          </p:cNvSpPr>
          <p:nvPr>
            <p:ph idx="1"/>
          </p:nvPr>
        </p:nvSpPr>
        <p:spPr>
          <a:xfrm>
            <a:off x="250825" y="2060575"/>
            <a:ext cx="8642350" cy="4392613"/>
          </a:xfrm>
        </p:spPr>
        <p:txBody>
          <a:bodyPr/>
          <a:lstStyle/>
          <a:p>
            <a:pPr algn="just">
              <a:buClr>
                <a:schemeClr val="accent2"/>
              </a:buClr>
              <a:defRPr/>
            </a:pPr>
            <a:r>
              <a:rPr lang="en-GB" sz="2200" i="0" dirty="0">
                <a:ea typeface="ＭＳ Ｐゴシック" charset="0"/>
              </a:rPr>
              <a:t>Results framework: tool to measure results achieved against strategic development objectives.</a:t>
            </a:r>
          </a:p>
          <a:p>
            <a:pPr algn="just">
              <a:buClr>
                <a:schemeClr val="accent2"/>
              </a:buClr>
              <a:defRPr/>
            </a:pPr>
            <a:r>
              <a:rPr lang="en-GB" sz="2200" i="0" dirty="0">
                <a:ea typeface="ＭＳ Ｐゴシック" charset="0"/>
              </a:rPr>
              <a:t>EU Development and Cooperation Results Framework (EU RF) dual purpose:</a:t>
            </a:r>
          </a:p>
          <a:p>
            <a:pPr marL="914400" lvl="1" indent="-457200" algn="just">
              <a:buClr>
                <a:schemeClr val="accent2"/>
              </a:buClr>
              <a:buFont typeface="Verdana" charset="0"/>
              <a:buAutoNum type="arabicPeriod"/>
              <a:defRPr/>
            </a:pPr>
            <a:r>
              <a:rPr lang="en-GB" sz="2200" b="0" dirty="0">
                <a:ea typeface="ＭＳ Ｐゴシック" charset="0"/>
              </a:rPr>
              <a:t>Accountability - Communicate to stakeholders (e.g. tax payers, EU Institutions) results achieved at country, sector and corporate level. </a:t>
            </a:r>
          </a:p>
          <a:p>
            <a:pPr marL="914400" lvl="1" indent="-457200" algn="just">
              <a:buClr>
                <a:schemeClr val="accent2"/>
              </a:buClr>
              <a:buFont typeface="Verdana" charset="0"/>
              <a:buAutoNum type="arabicPeriod"/>
              <a:defRPr/>
            </a:pPr>
            <a:r>
              <a:rPr lang="en-GB" sz="2200" b="0" dirty="0">
                <a:ea typeface="ＭＳ Ｐゴシック" charset="0"/>
              </a:rPr>
              <a:t>Management - Provide reliable information on </a:t>
            </a:r>
            <a:r>
              <a:rPr lang="en-GB" sz="2200" b="0" dirty="0" err="1">
                <a:ea typeface="ＭＳ Ｐゴシック" charset="0"/>
              </a:rPr>
              <a:t>EuropeAid</a:t>
            </a:r>
            <a:r>
              <a:rPr lang="en-GB" sz="2200" b="0" dirty="0">
                <a:ea typeface="ＭＳ Ｐゴシック" charset="0"/>
              </a:rPr>
              <a:t> performance to support decision making.</a:t>
            </a:r>
          </a:p>
          <a:p>
            <a:pPr algn="just">
              <a:buClr>
                <a:schemeClr val="accent2"/>
              </a:buClr>
              <a:defRPr/>
            </a:pPr>
            <a:r>
              <a:rPr lang="en-GB" sz="2200" i="0" dirty="0">
                <a:ea typeface="ＭＳ Ｐゴシック" charset="0"/>
              </a:rPr>
              <a:t>EU RF is a monitoring tool and not an evaluation tool (</a:t>
            </a:r>
            <a:r>
              <a:rPr lang="en-GB" sz="2200" dirty="0">
                <a:ea typeface="ＭＳ Ｐゴシック" charset="0"/>
              </a:rPr>
              <a:t>monitoring for evaluation</a:t>
            </a:r>
            <a:r>
              <a:rPr lang="en-GB" sz="2200" i="0" dirty="0">
                <a:ea typeface="ＭＳ Ｐゴシック" charset="0"/>
              </a:rPr>
              <a:t>).</a:t>
            </a:r>
          </a:p>
          <a:p>
            <a:pPr algn="just">
              <a:buClr>
                <a:schemeClr val="accent2"/>
              </a:buClr>
              <a:defRPr/>
            </a:pPr>
            <a:endParaRPr lang="en-GB" sz="2100" i="0" dirty="0">
              <a:ea typeface="ＭＳ Ｐゴシック" charset="0"/>
            </a:endParaRPr>
          </a:p>
        </p:txBody>
      </p:sp>
    </p:spTree>
    <p:extLst>
      <p:ext uri="{BB962C8B-B14F-4D97-AF65-F5344CB8AC3E}">
        <p14:creationId xmlns:p14="http://schemas.microsoft.com/office/powerpoint/2010/main" val="555466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7950" y="1341438"/>
            <a:ext cx="8856663" cy="574675"/>
          </a:xfrm>
        </p:spPr>
        <p:txBody>
          <a:bodyPr/>
          <a:lstStyle/>
          <a:p>
            <a:pPr indent="0" algn="ctr" eaLnBrk="1" hangingPunct="1">
              <a:defRPr/>
            </a:pPr>
            <a:r>
              <a:rPr lang="en-GB" sz="2700">
                <a:ea typeface="ＭＳ Ｐゴシック" charset="0"/>
              </a:rPr>
              <a:t>EU Results Framework: Three - level Structure</a:t>
            </a:r>
          </a:p>
        </p:txBody>
      </p:sp>
      <p:pic>
        <p:nvPicPr>
          <p:cNvPr id="5123" name="Picture 5"/>
          <p:cNvPicPr>
            <a:picLocks noGrp="1" noChangeAspect="1" noChangeArrowheads="1"/>
          </p:cNvPicPr>
          <p:nvPr>
            <p:ph idx="1"/>
          </p:nvPr>
        </p:nvPicPr>
        <p:blipFill>
          <a:blip r:embed="rId3"/>
          <a:srcRect/>
          <a:stretch>
            <a:fillRect/>
          </a:stretch>
        </p:blipFill>
        <p:spPr>
          <a:xfrm>
            <a:off x="1106488" y="2172494"/>
            <a:ext cx="6985000" cy="3303587"/>
          </a:xfrm>
          <a:solidFill>
            <a:schemeClr val="bg1"/>
          </a:solidFill>
          <a:extLs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124" name="Rectangle 2"/>
          <p:cNvSpPr>
            <a:spLocks noChangeArrowheads="1"/>
          </p:cNvSpPr>
          <p:nvPr/>
        </p:nvSpPr>
        <p:spPr bwMode="auto">
          <a:xfrm>
            <a:off x="566738" y="5732463"/>
            <a:ext cx="8064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1"/>
              </a:buClr>
              <a:buChar char="•"/>
              <a:defRPr sz="2400" i="1">
                <a:solidFill>
                  <a:srgbClr val="0F5494"/>
                </a:solidFill>
                <a:latin typeface="Verdana" charset="0"/>
                <a:ea typeface="MS PGothic" charset="-128"/>
              </a:defRPr>
            </a:lvl1pPr>
            <a:lvl2pPr marL="742950" indent="-285750">
              <a:spcBef>
                <a:spcPct val="20000"/>
              </a:spcBef>
              <a:buClr>
                <a:srgbClr val="009FBA"/>
              </a:buClr>
              <a:buChar char="•"/>
              <a:defRPr sz="2000" b="1">
                <a:solidFill>
                  <a:srgbClr val="0F5494"/>
                </a:solidFill>
                <a:latin typeface="Verdana" charset="0"/>
                <a:ea typeface="MS PGothic" charset="-128"/>
              </a:defRPr>
            </a:lvl2pPr>
            <a:lvl3pPr marL="1143000" indent="-228600">
              <a:spcBef>
                <a:spcPct val="20000"/>
              </a:spcBef>
              <a:defRPr sz="1400">
                <a:solidFill>
                  <a:srgbClr val="0F5494"/>
                </a:solidFill>
                <a:latin typeface="Verdana"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algn="ctr" eaLnBrk="1" hangingPunct="1">
              <a:spcBef>
                <a:spcPct val="0"/>
              </a:spcBef>
              <a:buClr>
                <a:srgbClr val="0F5494"/>
              </a:buClr>
              <a:buFontTx/>
              <a:buNone/>
            </a:pPr>
            <a:r>
              <a:rPr lang="en-GB" altLang="en-US" sz="2000" i="0"/>
              <a:t>RF will be a snapshot of EU cooperation: coverage of EuropeAid operations below 100%</a:t>
            </a:r>
          </a:p>
        </p:txBody>
      </p:sp>
    </p:spTree>
    <p:extLst>
      <p:ext uri="{BB962C8B-B14F-4D97-AF65-F5344CB8AC3E}">
        <p14:creationId xmlns:p14="http://schemas.microsoft.com/office/powerpoint/2010/main" val="1212485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500"/>
                                        <p:tgtEl>
                                          <p:spTgt spid="51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fade">
                                      <p:cBhvr>
                                        <p:cTn id="12"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95288" y="1341438"/>
            <a:ext cx="8229600" cy="936625"/>
          </a:xfrm>
        </p:spPr>
        <p:txBody>
          <a:bodyPr/>
          <a:lstStyle/>
          <a:p>
            <a:pPr>
              <a:defRPr/>
            </a:pPr>
            <a:r>
              <a:rPr lang="en-GB" dirty="0">
                <a:ea typeface="ＭＳ Ｐゴシック" charset="0"/>
              </a:rPr>
              <a:t> EU RF Indicators </a:t>
            </a:r>
            <a:r>
              <a:rPr lang="en-GB" dirty="0" smtClean="0">
                <a:ea typeface="ＭＳ Ｐゴシック" charset="0"/>
              </a:rPr>
              <a:t>- examples</a:t>
            </a:r>
            <a:endParaRPr lang="en-GB" dirty="0">
              <a:ea typeface="ＭＳ Ｐゴシック" charset="0"/>
            </a:endParaRPr>
          </a:p>
        </p:txBody>
      </p:sp>
      <p:sp>
        <p:nvSpPr>
          <p:cNvPr id="15363" name="Content Placeholder 2"/>
          <p:cNvSpPr>
            <a:spLocks noGrp="1"/>
          </p:cNvSpPr>
          <p:nvPr>
            <p:ph idx="1"/>
          </p:nvPr>
        </p:nvSpPr>
        <p:spPr>
          <a:xfrm>
            <a:off x="457200" y="2205038"/>
            <a:ext cx="8229600" cy="4176712"/>
          </a:xfrm>
        </p:spPr>
        <p:txBody>
          <a:bodyPr/>
          <a:lstStyle/>
          <a:p>
            <a:pPr>
              <a:defRPr/>
            </a:pPr>
            <a:r>
              <a:rPr lang="en-GB" b="1" dirty="0">
                <a:ea typeface="ＭＳ Ｐゴシック" charset="0"/>
              </a:rPr>
              <a:t>Level 1:</a:t>
            </a:r>
            <a:r>
              <a:rPr lang="en-GB" dirty="0">
                <a:ea typeface="ＭＳ Ｐゴシック" charset="0"/>
              </a:rPr>
              <a:t> Maternal mortality rate, Proportion of seats in national parliaments held by women, percentage of women aged 20-24 married before their 15</a:t>
            </a:r>
            <a:r>
              <a:rPr lang="en-GB" baseline="30000" dirty="0">
                <a:ea typeface="ＭＳ Ｐゴシック" charset="0"/>
              </a:rPr>
              <a:t>th</a:t>
            </a:r>
            <a:r>
              <a:rPr lang="en-GB" dirty="0">
                <a:ea typeface="ＭＳ Ｐゴシック" charset="0"/>
              </a:rPr>
              <a:t>/18</a:t>
            </a:r>
            <a:r>
              <a:rPr lang="en-GB" baseline="30000" dirty="0">
                <a:ea typeface="ＭＳ Ｐゴシック" charset="0"/>
              </a:rPr>
              <a:t>th</a:t>
            </a:r>
            <a:r>
              <a:rPr lang="en-GB" dirty="0">
                <a:ea typeface="ＭＳ Ｐゴシック" charset="0"/>
              </a:rPr>
              <a:t> birthdays</a:t>
            </a:r>
          </a:p>
          <a:p>
            <a:pPr>
              <a:defRPr/>
            </a:pPr>
            <a:r>
              <a:rPr lang="en-GB" b="1" dirty="0">
                <a:ea typeface="ＭＳ Ｐゴシック" charset="0"/>
              </a:rPr>
              <a:t>Level 2: </a:t>
            </a:r>
            <a:r>
              <a:rPr lang="en-GB" dirty="0">
                <a:ea typeface="ＭＳ Ｐゴシック" charset="0"/>
              </a:rPr>
              <a:t>Number of births attended by skilled health personnel, number of </a:t>
            </a:r>
            <a:r>
              <a:rPr lang="en-GB" dirty="0" smtClean="0">
                <a:ea typeface="ＭＳ Ｐゴシック" charset="0"/>
              </a:rPr>
              <a:t>women </a:t>
            </a:r>
            <a:r>
              <a:rPr lang="en-GB" dirty="0">
                <a:ea typeface="ＭＳ Ｐゴシック" charset="0"/>
              </a:rPr>
              <a:t>using contraception</a:t>
            </a:r>
          </a:p>
          <a:p>
            <a:pPr>
              <a:defRPr/>
            </a:pPr>
            <a:r>
              <a:rPr lang="en-GB" b="1" dirty="0">
                <a:ea typeface="ＭＳ Ｐゴシック" charset="0"/>
              </a:rPr>
              <a:t>Level </a:t>
            </a:r>
            <a:r>
              <a:rPr lang="en-GB" b="1" dirty="0" smtClean="0">
                <a:ea typeface="ＭＳ Ｐゴシック" charset="0"/>
              </a:rPr>
              <a:t>3</a:t>
            </a:r>
            <a:r>
              <a:rPr lang="en-GB" dirty="0" smtClean="0">
                <a:ea typeface="ＭＳ Ｐゴシック" charset="0"/>
              </a:rPr>
              <a:t>: proportion of EU funded (…) </a:t>
            </a:r>
            <a:r>
              <a:rPr lang="en-GB" dirty="0" err="1" smtClean="0">
                <a:ea typeface="ＭＳ Ｐゴシック" charset="0"/>
              </a:rPr>
              <a:t>inititatives</a:t>
            </a:r>
            <a:r>
              <a:rPr lang="en-GB" dirty="0" smtClean="0">
                <a:ea typeface="ＭＳ Ｐゴシック" charset="0"/>
              </a:rPr>
              <a:t> promoting gender equality and women’s empowerment</a:t>
            </a:r>
            <a:endParaRPr lang="en-GB" dirty="0">
              <a:ea typeface="ＭＳ Ｐゴシック" charset="0"/>
            </a:endParaRPr>
          </a:p>
          <a:p>
            <a:pPr lvl="2">
              <a:defRPr/>
            </a:pPr>
            <a:r>
              <a:rPr lang="en-GB" dirty="0">
                <a:ea typeface="ＭＳ Ｐゴシック" charset="0"/>
              </a:rPr>
              <a:t>	</a:t>
            </a:r>
          </a:p>
        </p:txBody>
      </p:sp>
    </p:spTree>
    <p:extLst>
      <p:ext uri="{BB962C8B-B14F-4D97-AF65-F5344CB8AC3E}">
        <p14:creationId xmlns:p14="http://schemas.microsoft.com/office/powerpoint/2010/main" val="686856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124744"/>
            <a:ext cx="8229600" cy="936625"/>
          </a:xfrm>
        </p:spPr>
        <p:txBody>
          <a:bodyPr/>
          <a:lstStyle/>
          <a:p>
            <a:pPr>
              <a:defRPr/>
            </a:pPr>
            <a:r>
              <a:rPr lang="en-GB">
                <a:ea typeface="ＭＳ Ｐゴシック" charset="0"/>
              </a:rPr>
              <a:t>Indicators - gender dimension continued</a:t>
            </a:r>
          </a:p>
        </p:txBody>
      </p:sp>
      <p:sp>
        <p:nvSpPr>
          <p:cNvPr id="16387" name="Content Placeholder 2"/>
          <p:cNvSpPr>
            <a:spLocks noGrp="1"/>
          </p:cNvSpPr>
          <p:nvPr>
            <p:ph idx="1"/>
          </p:nvPr>
        </p:nvSpPr>
        <p:spPr>
          <a:xfrm>
            <a:off x="457200" y="2061369"/>
            <a:ext cx="8229600" cy="3960019"/>
          </a:xfrm>
        </p:spPr>
        <p:txBody>
          <a:bodyPr/>
          <a:lstStyle/>
          <a:p>
            <a:pPr>
              <a:buClr>
                <a:srgbClr val="0070C0"/>
              </a:buClr>
              <a:defRPr/>
            </a:pPr>
            <a:r>
              <a:rPr lang="en-GB" dirty="0">
                <a:ea typeface="ＭＳ Ｐゴシック" charset="0"/>
              </a:rPr>
              <a:t>Where relevant, all results are sex disaggregated in results returns. If not, an explanation is required for why not</a:t>
            </a:r>
          </a:p>
          <a:p>
            <a:pPr>
              <a:buClr>
                <a:srgbClr val="0070C0"/>
              </a:buClr>
              <a:defRPr/>
            </a:pPr>
            <a:r>
              <a:rPr lang="en-GB" dirty="0" smtClean="0">
                <a:ea typeface="ＭＳ Ｐゴシック" charset="0"/>
              </a:rPr>
              <a:t>Sex </a:t>
            </a:r>
            <a:r>
              <a:rPr lang="en-GB" dirty="0">
                <a:ea typeface="ＭＳ Ｐゴシック" charset="0"/>
              </a:rPr>
              <a:t>disaggregation applies not just for EU RF indicators, but for all results collected. E.g.</a:t>
            </a:r>
          </a:p>
          <a:p>
            <a:pPr lvl="1">
              <a:buClr>
                <a:srgbClr val="0070C0"/>
              </a:buClr>
              <a:buFont typeface="Wingdings" charset="0"/>
              <a:buChar char="§"/>
              <a:defRPr/>
            </a:pPr>
            <a:r>
              <a:rPr lang="en-GB" sz="1800" b="0" dirty="0">
                <a:ea typeface="ＭＳ Ｐゴシック" charset="0"/>
              </a:rPr>
              <a:t>Number of graduates from vocational education and training (Greenland)</a:t>
            </a:r>
          </a:p>
          <a:p>
            <a:pPr lvl="1">
              <a:buClr>
                <a:srgbClr val="0070C0"/>
              </a:buClr>
              <a:buFont typeface="Wingdings" charset="0"/>
              <a:buChar char="§"/>
              <a:defRPr/>
            </a:pPr>
            <a:r>
              <a:rPr lang="en-GB" sz="1800" b="0" dirty="0">
                <a:ea typeface="ＭＳ Ｐゴシック" charset="0"/>
              </a:rPr>
              <a:t>% Of people with diabetes and hypertension have greater access to comprehensive health services (Nicaragua)</a:t>
            </a:r>
          </a:p>
          <a:p>
            <a:pPr lvl="1">
              <a:buClr>
                <a:srgbClr val="0070C0"/>
              </a:buClr>
              <a:buFont typeface="Wingdings" charset="0"/>
              <a:buChar char="§"/>
              <a:defRPr/>
            </a:pPr>
            <a:r>
              <a:rPr lang="en-GB" sz="1800" b="0" dirty="0">
                <a:ea typeface="ＭＳ Ｐゴシック" charset="0"/>
              </a:rPr>
              <a:t>Number of people living with HIV subjected to negative attitudes and discrimination by healthcare providers (India) </a:t>
            </a:r>
          </a:p>
        </p:txBody>
      </p:sp>
    </p:spTree>
    <p:extLst>
      <p:ext uri="{BB962C8B-B14F-4D97-AF65-F5344CB8AC3E}">
        <p14:creationId xmlns:p14="http://schemas.microsoft.com/office/powerpoint/2010/main" val="263074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What does this mean? </a:t>
            </a:r>
            <a:endParaRPr lang="en-GB" dirty="0"/>
          </a:p>
        </p:txBody>
      </p:sp>
      <p:sp>
        <p:nvSpPr>
          <p:cNvPr id="3" name="Content Placeholder 2"/>
          <p:cNvSpPr>
            <a:spLocks noGrp="1"/>
          </p:cNvSpPr>
          <p:nvPr>
            <p:ph idx="1"/>
          </p:nvPr>
        </p:nvSpPr>
        <p:spPr>
          <a:xfrm>
            <a:off x="457200" y="2205038"/>
            <a:ext cx="8229600" cy="3816350"/>
          </a:xfrm>
        </p:spPr>
        <p:txBody>
          <a:bodyPr/>
          <a:lstStyle/>
          <a:p>
            <a:pPr marL="0" indent="0">
              <a:buFontTx/>
              <a:buNone/>
              <a:defRPr/>
            </a:pPr>
            <a:r>
              <a:rPr lang="en-GB" i="0" dirty="0" smtClean="0"/>
              <a:t>For </a:t>
            </a:r>
            <a:r>
              <a:rPr lang="en-GB" b="1" i="0" dirty="0" smtClean="0"/>
              <a:t>thematic programmes</a:t>
            </a:r>
            <a:r>
              <a:rPr lang="en-GB" i="0" dirty="0" smtClean="0"/>
              <a:t>: projects funded under a thematic instrument (e.g. EIDHR, GPGC) include an adequate gender analysis reflected in the selection of activities and indicators. </a:t>
            </a:r>
            <a:r>
              <a:rPr lang="en-GB" i="0" u="sng" dirty="0" smtClean="0"/>
              <a:t>All data on beneficiaries is to be sex disaggregated</a:t>
            </a:r>
            <a:r>
              <a:rPr lang="en-GB" i="0" dirty="0" smtClean="0"/>
              <a:t>. Thematic units will need to demonstrate how they contribute to at least 3 of the GAP's thematic objectives.</a:t>
            </a:r>
          </a:p>
          <a:p>
            <a:pPr marL="0" indent="0">
              <a:buFontTx/>
              <a:buNone/>
              <a:defRPr/>
            </a:pPr>
            <a:endParaRPr lang="en-GB" i="0" dirty="0" smtClean="0"/>
          </a:p>
          <a:p>
            <a:pPr marL="0" indent="0">
              <a:buFontTx/>
              <a:buNone/>
              <a:defRPr/>
            </a:pPr>
            <a:r>
              <a:rPr lang="en-GB" i="0" dirty="0" smtClean="0"/>
              <a:t>For policy formulation (e.g. migration), due account should be given to gender dimensions </a:t>
            </a:r>
            <a:r>
              <a:rPr lang="en-GB" i="0" dirty="0" smtClean="0"/>
              <a:t>(EAMR HQ </a:t>
            </a:r>
            <a:r>
              <a:rPr lang="en-GB" i="0" dirty="0" smtClean="0"/>
              <a:t>reporting </a:t>
            </a:r>
            <a:r>
              <a:rPr lang="en-GB" i="0" dirty="0" err="1" smtClean="0"/>
              <a:t>etc</a:t>
            </a:r>
            <a:r>
              <a:rPr lang="en-GB" i="0" dirty="0" smtClean="0"/>
              <a:t>)  </a:t>
            </a:r>
          </a:p>
          <a:p>
            <a:pPr marL="0" indent="0">
              <a:buFontTx/>
              <a:buNone/>
              <a:defRPr/>
            </a:pPr>
            <a:endParaRPr lang="en-GB" dirty="0"/>
          </a:p>
          <a:p>
            <a:pPr marL="0" indent="0">
              <a:buFontTx/>
              <a:buNone/>
              <a:defRPr/>
            </a:pPr>
            <a:endParaRPr lang="en-GB" b="1" dirty="0"/>
          </a:p>
          <a:p>
            <a:pPr marL="0" indent="0">
              <a:buFontTx/>
              <a:buNone/>
              <a:defRPr/>
            </a:pPr>
            <a:endParaRPr lang="en-GB" b="1" dirty="0" smtClean="0"/>
          </a:p>
          <a:p>
            <a:pPr marL="0" indent="0">
              <a:buFontTx/>
              <a:buNone/>
              <a:defRPr/>
            </a:pPr>
            <a:r>
              <a:rPr lang="en-GB" dirty="0" smtClean="0"/>
              <a:t>. These </a:t>
            </a:r>
            <a:r>
              <a:rPr lang="en-GB" dirty="0"/>
              <a:t>indicators / results will be gathered through the results reporting template, and over time will give an indication of impact on women and girls. </a:t>
            </a:r>
          </a:p>
          <a:p>
            <a:pPr>
              <a:defRPr/>
            </a:pPr>
            <a:r>
              <a:rPr lang="en-GB" dirty="0"/>
              <a:t> </a:t>
            </a:r>
          </a:p>
          <a:p>
            <a:pPr marL="0" indent="0">
              <a:buFontTx/>
              <a:buNone/>
              <a:defRPr/>
            </a:pPr>
            <a:r>
              <a:rPr lang="en-GB" altLang="en-US" u="sng" dirty="0" smtClean="0"/>
              <a:t>Concentration </a:t>
            </a:r>
            <a:r>
              <a:rPr lang="en-GB" altLang="en-US" u="sng" dirty="0"/>
              <a:t>Sectors</a:t>
            </a:r>
            <a:r>
              <a:rPr lang="en-GB" altLang="en-US" dirty="0"/>
              <a:t>: Where programming 2014-20 has defined sectors of concentration, gender analysis will happen at sector level and inform how these programmes might contribute to the realisation of GAP 2 thematic objectives. Gender indicators / sex disaggregation will be included where possible.</a:t>
            </a:r>
          </a:p>
          <a:p>
            <a:pPr marL="0" indent="0">
              <a:buFontTx/>
              <a:buNone/>
              <a:defRPr/>
            </a:pPr>
            <a:endParaRPr lang="en-GB" altLang="en-US" dirty="0"/>
          </a:p>
          <a:p>
            <a:pPr marL="0" indent="0">
              <a:buFontTx/>
              <a:buNone/>
              <a:defRPr/>
            </a:pPr>
            <a:r>
              <a:rPr lang="en-GB" altLang="en-US" dirty="0"/>
              <a:t>Their </a:t>
            </a:r>
            <a:r>
              <a:rPr lang="en-GB" altLang="en-US" u="sng" dirty="0"/>
              <a:t>mid-term review </a:t>
            </a:r>
            <a:r>
              <a:rPr lang="en-GB" altLang="en-US" dirty="0"/>
              <a:t>will allow for renegotiation with partners of any significant changes (including better tracking of results on women/girls</a:t>
            </a:r>
            <a:endParaRPr lang="en-GB" dirty="0"/>
          </a:p>
        </p:txBody>
      </p:sp>
    </p:spTree>
    <p:extLst>
      <p:ext uri="{BB962C8B-B14F-4D97-AF65-F5344CB8AC3E}">
        <p14:creationId xmlns:p14="http://schemas.microsoft.com/office/powerpoint/2010/main" val="1078108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ZW" dirty="0" smtClean="0"/>
              <a:t>What is a gender indicator?</a:t>
            </a:r>
            <a:endParaRPr lang="nl-BE" dirty="0"/>
          </a:p>
        </p:txBody>
      </p:sp>
      <p:sp>
        <p:nvSpPr>
          <p:cNvPr id="8" name="Content Placeholder 7"/>
          <p:cNvSpPr>
            <a:spLocks noGrp="1"/>
          </p:cNvSpPr>
          <p:nvPr>
            <p:ph idx="1"/>
          </p:nvPr>
        </p:nvSpPr>
        <p:spPr/>
        <p:txBody>
          <a:bodyPr/>
          <a:lstStyle/>
          <a:p>
            <a:pPr>
              <a:buClr>
                <a:schemeClr val="accent6"/>
              </a:buClr>
            </a:pPr>
            <a:r>
              <a:rPr lang="en-GB" sz="3200" dirty="0" smtClean="0"/>
              <a:t>An indicator is a pointer which measures change over time. </a:t>
            </a:r>
          </a:p>
          <a:p>
            <a:pPr>
              <a:buClr>
                <a:schemeClr val="accent6"/>
              </a:buClr>
            </a:pPr>
            <a:r>
              <a:rPr lang="en-GB" sz="3200" dirty="0" smtClean="0"/>
              <a:t>It can be a measurement, a number, a fact, an opinion or a perception.</a:t>
            </a:r>
          </a:p>
          <a:p>
            <a:pPr marL="0" indent="0">
              <a:buClr>
                <a:schemeClr val="accent6"/>
              </a:buClr>
              <a:buNone/>
            </a:pPr>
            <a:endParaRPr lang="en-GB" sz="3200" b="1" dirty="0"/>
          </a:p>
        </p:txBody>
      </p:sp>
      <p:sp>
        <p:nvSpPr>
          <p:cNvPr id="4" name="Tijdelijke aanduiding voor dianummer 3"/>
          <p:cNvSpPr>
            <a:spLocks noGrp="1"/>
          </p:cNvSpPr>
          <p:nvPr>
            <p:ph type="sldNum" sz="quarter" idx="12"/>
          </p:nvPr>
        </p:nvSpPr>
        <p:spPr/>
        <p:txBody>
          <a:bodyPr/>
          <a:lstStyle/>
          <a:p>
            <a:fld id="{AEA9BAA4-3789-437D-88DA-CE3F5F08D569}" type="slidenum">
              <a:rPr lang="en-GB" smtClean="0"/>
              <a:pPr/>
              <a:t>9</a:t>
            </a:fld>
            <a:endParaRPr lang="en-GB"/>
          </a:p>
        </p:txBody>
      </p:sp>
    </p:spTree>
  </p:cSld>
  <p:clrMapOvr>
    <a:masterClrMapping/>
  </p:clrMapOvr>
</p:sld>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7600" b="1" i="0" u="none" strike="noStrike" cap="none" normalizeH="0" baseline="0" smtClean="0">
            <a:ln>
              <a:noFill/>
            </a:ln>
            <a:solidFill>
              <a:srgbClr val="FFD62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22516</TotalTime>
  <Words>2678</Words>
  <Application>Microsoft Office PowerPoint</Application>
  <PresentationFormat>On-screen Show (4:3)</PresentationFormat>
  <Paragraphs>272</Paragraphs>
  <Slides>27</Slides>
  <Notes>18</Notes>
  <HiddenSlides>3</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2_Default Design</vt:lpstr>
      <vt:lpstr>Leave no one behind</vt:lpstr>
      <vt:lpstr>What happened with the GAP 1</vt:lpstr>
      <vt:lpstr>  What will happen with GAP 2?</vt:lpstr>
      <vt:lpstr>The EU International Development and Cooperation Results Framework : Introduction</vt:lpstr>
      <vt:lpstr>EU Results Framework: Three - level Structure</vt:lpstr>
      <vt:lpstr> EU RF Indicators - examples</vt:lpstr>
      <vt:lpstr>Indicators - gender dimension continued</vt:lpstr>
      <vt:lpstr>What does this mean? </vt:lpstr>
      <vt:lpstr>What is a gender indicator?</vt:lpstr>
      <vt:lpstr>Gender Indicators can be:</vt:lpstr>
      <vt:lpstr>Gender Indicators can be:</vt:lpstr>
      <vt:lpstr>Question: which of these examples would pose a challenge and why</vt:lpstr>
      <vt:lpstr>Question: which of these examples would pose a challenge and why</vt:lpstr>
      <vt:lpstr>Question: which of these examples would pose a challenge and why</vt:lpstr>
      <vt:lpstr>Question: which of these examples would pose a challenge and why</vt:lpstr>
      <vt:lpstr>Question: which of these examples would pose a challenge and why</vt:lpstr>
      <vt:lpstr>Why sex/age/disability indicators?</vt:lpstr>
      <vt:lpstr>Why sex/age/disability indicators?</vt:lpstr>
      <vt:lpstr>Why gender indicators?</vt:lpstr>
      <vt:lpstr>What is a good (gender) indicator?</vt:lpstr>
      <vt:lpstr>Types of indicators (1)</vt:lpstr>
      <vt:lpstr>Types of indicators (2)</vt:lpstr>
      <vt:lpstr>Types of indicators (3)</vt:lpstr>
      <vt:lpstr>Examples of gender sensitive indicators -- migration</vt:lpstr>
      <vt:lpstr>Examples of gender sensitive indicators -- education</vt:lpstr>
      <vt:lpstr>Disability inclusion sensitive  Indicators - HIV/AIDS health program</vt:lpstr>
      <vt:lpstr>Disability inclusion sensitive Indicators - Urban local development </vt:lpstr>
    </vt:vector>
  </TitlesOfParts>
  <Manager/>
  <Company>Wexam Consulting v.o.f.</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PEACE AND SECURITY</dc:title>
  <dc:subject/>
  <dc:creator>Blerina Vila</dc:creator>
  <cp:keywords/>
  <dc:description/>
  <cp:lastModifiedBy>MCE</cp:lastModifiedBy>
  <cp:revision>185</cp:revision>
  <dcterms:created xsi:type="dcterms:W3CDTF">2012-10-01T09:59:48Z</dcterms:created>
  <dcterms:modified xsi:type="dcterms:W3CDTF">2016-02-09T12:47:14Z</dcterms:modified>
  <cp:category/>
</cp:coreProperties>
</file>