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handoutMasterIdLst>
    <p:handoutMasterId r:id="rId44"/>
  </p:handoutMasterIdLst>
  <p:sldIdLst>
    <p:sldId id="256" r:id="rId2"/>
    <p:sldId id="282" r:id="rId3"/>
    <p:sldId id="283" r:id="rId4"/>
    <p:sldId id="257" r:id="rId5"/>
    <p:sldId id="278" r:id="rId6"/>
    <p:sldId id="279" r:id="rId7"/>
    <p:sldId id="280" r:id="rId8"/>
    <p:sldId id="281" r:id="rId9"/>
    <p:sldId id="284" r:id="rId10"/>
    <p:sldId id="285" r:id="rId11"/>
    <p:sldId id="286" r:id="rId12"/>
    <p:sldId id="287" r:id="rId13"/>
    <p:sldId id="288" r:id="rId14"/>
    <p:sldId id="289" r:id="rId15"/>
    <p:sldId id="299" r:id="rId16"/>
    <p:sldId id="300" r:id="rId17"/>
    <p:sldId id="301" r:id="rId18"/>
    <p:sldId id="291" r:id="rId19"/>
    <p:sldId id="292" r:id="rId20"/>
    <p:sldId id="258" r:id="rId21"/>
    <p:sldId id="259" r:id="rId22"/>
    <p:sldId id="261" r:id="rId23"/>
    <p:sldId id="263" r:id="rId24"/>
    <p:sldId id="264" r:id="rId25"/>
    <p:sldId id="265" r:id="rId26"/>
    <p:sldId id="266" r:id="rId27"/>
    <p:sldId id="302" r:id="rId28"/>
    <p:sldId id="309" r:id="rId29"/>
    <p:sldId id="267" r:id="rId30"/>
    <p:sldId id="294" r:id="rId31"/>
    <p:sldId id="296" r:id="rId32"/>
    <p:sldId id="297" r:id="rId33"/>
    <p:sldId id="295" r:id="rId34"/>
    <p:sldId id="303" r:id="rId35"/>
    <p:sldId id="308" r:id="rId36"/>
    <p:sldId id="273" r:id="rId37"/>
    <p:sldId id="275" r:id="rId38"/>
    <p:sldId id="276" r:id="rId39"/>
    <p:sldId id="306" r:id="rId40"/>
    <p:sldId id="310" r:id="rId41"/>
    <p:sldId id="298" r:id="rId42"/>
  </p:sldIdLst>
  <p:sldSz cx="9144000" cy="6858000" type="screen4x3"/>
  <p:notesSz cx="6797675" cy="9926638"/>
  <p:defaultTextStyle>
    <a:defPPr>
      <a:defRPr lang="en-GB"/>
    </a:defPPr>
    <a:lvl1pPr algn="l" rtl="0" fontAlgn="base">
      <a:spcBef>
        <a:spcPct val="0"/>
      </a:spcBef>
      <a:spcAft>
        <a:spcPct val="0"/>
      </a:spcAft>
      <a:defRPr sz="1200" kern="1200">
        <a:solidFill>
          <a:srgbClr val="0F5494"/>
        </a:solidFill>
        <a:latin typeface="Verdana" charset="0"/>
        <a:ea typeface="ＭＳ Ｐゴシック" charset="0"/>
        <a:cs typeface="ＭＳ Ｐゴシック" charset="0"/>
      </a:defRPr>
    </a:lvl1pPr>
    <a:lvl2pPr marL="457200" algn="l" rtl="0" fontAlgn="base">
      <a:spcBef>
        <a:spcPct val="0"/>
      </a:spcBef>
      <a:spcAft>
        <a:spcPct val="0"/>
      </a:spcAft>
      <a:defRPr sz="1200" kern="1200">
        <a:solidFill>
          <a:srgbClr val="0F5494"/>
        </a:solidFill>
        <a:latin typeface="Verdana" charset="0"/>
        <a:ea typeface="ＭＳ Ｐゴシック" charset="0"/>
        <a:cs typeface="ＭＳ Ｐゴシック" charset="0"/>
      </a:defRPr>
    </a:lvl2pPr>
    <a:lvl3pPr marL="914400" algn="l" rtl="0" fontAlgn="base">
      <a:spcBef>
        <a:spcPct val="0"/>
      </a:spcBef>
      <a:spcAft>
        <a:spcPct val="0"/>
      </a:spcAft>
      <a:defRPr sz="1200" kern="1200">
        <a:solidFill>
          <a:srgbClr val="0F5494"/>
        </a:solidFill>
        <a:latin typeface="Verdana" charset="0"/>
        <a:ea typeface="ＭＳ Ｐゴシック" charset="0"/>
        <a:cs typeface="ＭＳ Ｐゴシック" charset="0"/>
      </a:defRPr>
    </a:lvl3pPr>
    <a:lvl4pPr marL="1371600" algn="l" rtl="0" fontAlgn="base">
      <a:spcBef>
        <a:spcPct val="0"/>
      </a:spcBef>
      <a:spcAft>
        <a:spcPct val="0"/>
      </a:spcAft>
      <a:defRPr sz="1200" kern="1200">
        <a:solidFill>
          <a:srgbClr val="0F5494"/>
        </a:solidFill>
        <a:latin typeface="Verdana" charset="0"/>
        <a:ea typeface="ＭＳ Ｐゴシック" charset="0"/>
        <a:cs typeface="ＭＳ Ｐゴシック" charset="0"/>
      </a:defRPr>
    </a:lvl4pPr>
    <a:lvl5pPr marL="1828800" algn="l" rtl="0" fontAlgn="base">
      <a:spcBef>
        <a:spcPct val="0"/>
      </a:spcBef>
      <a:spcAft>
        <a:spcPct val="0"/>
      </a:spcAft>
      <a:defRPr sz="1200" kern="1200">
        <a:solidFill>
          <a:srgbClr val="0F5494"/>
        </a:solidFill>
        <a:latin typeface="Verdana" charset="0"/>
        <a:ea typeface="ＭＳ Ｐゴシック" charset="0"/>
        <a:cs typeface="ＭＳ Ｐゴシック" charset="0"/>
      </a:defRPr>
    </a:lvl5pPr>
    <a:lvl6pPr marL="2286000" algn="l" defTabSz="457200" rtl="0" eaLnBrk="1" latinLnBrk="0" hangingPunct="1">
      <a:defRPr sz="1200" kern="1200">
        <a:solidFill>
          <a:srgbClr val="0F5494"/>
        </a:solidFill>
        <a:latin typeface="Verdana" charset="0"/>
        <a:ea typeface="ＭＳ Ｐゴシック" charset="0"/>
        <a:cs typeface="ＭＳ Ｐゴシック" charset="0"/>
      </a:defRPr>
    </a:lvl6pPr>
    <a:lvl7pPr marL="2743200" algn="l" defTabSz="457200" rtl="0" eaLnBrk="1" latinLnBrk="0" hangingPunct="1">
      <a:defRPr sz="1200" kern="1200">
        <a:solidFill>
          <a:srgbClr val="0F5494"/>
        </a:solidFill>
        <a:latin typeface="Verdana" charset="0"/>
        <a:ea typeface="ＭＳ Ｐゴシック" charset="0"/>
        <a:cs typeface="ＭＳ Ｐゴシック" charset="0"/>
      </a:defRPr>
    </a:lvl7pPr>
    <a:lvl8pPr marL="3200400" algn="l" defTabSz="457200" rtl="0" eaLnBrk="1" latinLnBrk="0" hangingPunct="1">
      <a:defRPr sz="1200" kern="1200">
        <a:solidFill>
          <a:srgbClr val="0F5494"/>
        </a:solidFill>
        <a:latin typeface="Verdana" charset="0"/>
        <a:ea typeface="ＭＳ Ｐゴシック" charset="0"/>
        <a:cs typeface="ＭＳ Ｐゴシック" charset="0"/>
      </a:defRPr>
    </a:lvl8pPr>
    <a:lvl9pPr marL="3657600" algn="l" defTabSz="457200" rtl="0" eaLnBrk="1" latinLnBrk="0" hangingPunct="1">
      <a:defRPr sz="1200" kern="1200">
        <a:solidFill>
          <a:srgbClr val="0F5494"/>
        </a:solidFill>
        <a:latin typeface="Verdana"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66CF"/>
    <a:srgbClr val="3E6FD2"/>
    <a:srgbClr val="2D5EC1"/>
    <a:srgbClr val="BDDEFF"/>
    <a:srgbClr val="99CCFF"/>
    <a:srgbClr val="808080"/>
    <a:srgbClr val="FFD624"/>
    <a:srgbClr val="0F549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36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mtClean="0">
                <a:solidFill>
                  <a:schemeClr val="tx1"/>
                </a:solidFill>
                <a:latin typeface="Arial" charset="0"/>
                <a:cs typeface="+mn-cs"/>
              </a:defRPr>
            </a:lvl1pPr>
          </a:lstStyle>
          <a:p>
            <a:pPr>
              <a:defRPr/>
            </a:pPr>
            <a:endParaRPr lang="en-GB"/>
          </a:p>
        </p:txBody>
      </p:sp>
      <p:sp>
        <p:nvSpPr>
          <p:cNvPr id="37891"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mtClean="0">
                <a:solidFill>
                  <a:schemeClr val="tx1"/>
                </a:solidFill>
                <a:latin typeface="Arial" charset="0"/>
                <a:cs typeface="+mn-cs"/>
              </a:defRPr>
            </a:lvl1pPr>
          </a:lstStyle>
          <a:p>
            <a:pPr>
              <a:defRPr/>
            </a:pPr>
            <a:endParaRPr lang="en-GB"/>
          </a:p>
        </p:txBody>
      </p:sp>
      <p:sp>
        <p:nvSpPr>
          <p:cNvPr id="37892"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mtClean="0">
                <a:solidFill>
                  <a:schemeClr val="tx1"/>
                </a:solidFill>
                <a:latin typeface="Arial" charset="0"/>
                <a:cs typeface="+mn-cs"/>
              </a:defRPr>
            </a:lvl1pPr>
          </a:lstStyle>
          <a:p>
            <a:pPr>
              <a:defRPr/>
            </a:pPr>
            <a:endParaRPr lang="en-GB"/>
          </a:p>
        </p:txBody>
      </p:sp>
      <p:sp>
        <p:nvSpPr>
          <p:cNvPr id="37893"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mtClean="0">
                <a:solidFill>
                  <a:schemeClr val="tx1"/>
                </a:solidFill>
                <a:latin typeface="Arial" charset="0"/>
                <a:cs typeface="+mn-cs"/>
              </a:defRPr>
            </a:lvl1pPr>
          </a:lstStyle>
          <a:p>
            <a:pPr>
              <a:defRPr/>
            </a:pPr>
            <a:fld id="{50E876E2-3ADA-E149-A794-AC0A6FA0E85C}" type="slidenum">
              <a:rPr lang="en-GB"/>
              <a:pPr>
                <a:defRPr/>
              </a:pPr>
              <a:t>‹#›</a:t>
            </a:fld>
            <a:endParaRPr lang="en-GB"/>
          </a:p>
        </p:txBody>
      </p:sp>
    </p:spTree>
    <p:extLst>
      <p:ext uri="{BB962C8B-B14F-4D97-AF65-F5344CB8AC3E}">
        <p14:creationId xmlns:p14="http://schemas.microsoft.com/office/powerpoint/2010/main" val="26974815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mtClean="0">
                <a:solidFill>
                  <a:schemeClr val="tx1"/>
                </a:solidFill>
                <a:latin typeface="Arial" charset="0"/>
                <a:cs typeface="+mn-cs"/>
              </a:defRPr>
            </a:lvl1pPr>
          </a:lstStyle>
          <a:p>
            <a:pPr>
              <a:defRPr/>
            </a:pPr>
            <a:endParaRPr lang="en-GB"/>
          </a:p>
        </p:txBody>
      </p:sp>
      <p:sp>
        <p:nvSpPr>
          <p:cNvPr id="36867"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mtClean="0">
                <a:solidFill>
                  <a:schemeClr val="tx1"/>
                </a:solidFill>
                <a:latin typeface="Arial" charset="0"/>
                <a:cs typeface="+mn-cs"/>
              </a:defRPr>
            </a:lvl1pPr>
          </a:lstStyle>
          <a:p>
            <a:pPr>
              <a:defRPr/>
            </a:pPr>
            <a:endParaRPr lang="en-GB"/>
          </a:p>
        </p:txBody>
      </p:sp>
      <p:sp>
        <p:nvSpPr>
          <p:cNvPr id="36868"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mtClean="0">
                <a:solidFill>
                  <a:schemeClr val="tx1"/>
                </a:solidFill>
                <a:latin typeface="Arial" charset="0"/>
                <a:cs typeface="+mn-cs"/>
              </a:defRPr>
            </a:lvl1pPr>
          </a:lstStyle>
          <a:p>
            <a:pPr>
              <a:defRPr/>
            </a:pPr>
            <a:endParaRPr lang="en-GB"/>
          </a:p>
        </p:txBody>
      </p:sp>
      <p:sp>
        <p:nvSpPr>
          <p:cNvPr id="36871"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mtClean="0">
                <a:solidFill>
                  <a:schemeClr val="tx1"/>
                </a:solidFill>
                <a:latin typeface="Arial" charset="0"/>
                <a:cs typeface="+mn-cs"/>
              </a:defRPr>
            </a:lvl1pPr>
          </a:lstStyle>
          <a:p>
            <a:pPr>
              <a:defRPr/>
            </a:pPr>
            <a:fld id="{AA154482-379A-C242-B83E-4D5EE8C381DC}" type="slidenum">
              <a:rPr lang="en-GB"/>
              <a:pPr>
                <a:defRPr/>
              </a:pPr>
              <a:t>‹#›</a:t>
            </a:fld>
            <a:endParaRPr lang="en-GB"/>
          </a:p>
        </p:txBody>
      </p:sp>
    </p:spTree>
    <p:extLst>
      <p:ext uri="{BB962C8B-B14F-4D97-AF65-F5344CB8AC3E}">
        <p14:creationId xmlns:p14="http://schemas.microsoft.com/office/powerpoint/2010/main" val="3487751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p:txBody>
          <a:bodyPr/>
          <a:lstStyle>
            <a:lvl1pPr defTabSz="925513" eaLnBrk="0" hangingPunct="0">
              <a:defRPr sz="1200">
                <a:solidFill>
                  <a:srgbClr val="0F5494"/>
                </a:solidFill>
                <a:latin typeface="Verdana" charset="0"/>
                <a:ea typeface="ＭＳ Ｐゴシック" charset="0"/>
              </a:defRPr>
            </a:lvl1pPr>
            <a:lvl2pPr marL="742950" indent="-285750" defTabSz="925513" eaLnBrk="0" hangingPunct="0">
              <a:defRPr sz="1200">
                <a:solidFill>
                  <a:srgbClr val="0F5494"/>
                </a:solidFill>
                <a:latin typeface="Verdana" charset="0"/>
                <a:ea typeface="ＭＳ Ｐゴシック" charset="0"/>
              </a:defRPr>
            </a:lvl2pPr>
            <a:lvl3pPr marL="1143000" indent="-228600" defTabSz="925513" eaLnBrk="0" hangingPunct="0">
              <a:defRPr sz="1200">
                <a:solidFill>
                  <a:srgbClr val="0F5494"/>
                </a:solidFill>
                <a:latin typeface="Verdana" charset="0"/>
                <a:ea typeface="ＭＳ Ｐゴシック" charset="0"/>
              </a:defRPr>
            </a:lvl3pPr>
            <a:lvl4pPr marL="1600200" indent="-228600" defTabSz="925513" eaLnBrk="0" hangingPunct="0">
              <a:defRPr sz="1200">
                <a:solidFill>
                  <a:srgbClr val="0F5494"/>
                </a:solidFill>
                <a:latin typeface="Verdana" charset="0"/>
                <a:ea typeface="ＭＳ Ｐゴシック" charset="0"/>
              </a:defRPr>
            </a:lvl4pPr>
            <a:lvl5pPr marL="2057400" indent="-228600" defTabSz="925513" eaLnBrk="0" hangingPunct="0">
              <a:defRPr sz="1200">
                <a:solidFill>
                  <a:srgbClr val="0F5494"/>
                </a:solidFill>
                <a:latin typeface="Verdana" charset="0"/>
                <a:ea typeface="ＭＳ Ｐゴシック" charset="0"/>
              </a:defRPr>
            </a:lvl5pPr>
            <a:lvl6pPr marL="2514600" indent="-228600" defTabSz="925513" eaLnBrk="0" fontAlgn="base" hangingPunct="0">
              <a:spcBef>
                <a:spcPct val="0"/>
              </a:spcBef>
              <a:spcAft>
                <a:spcPct val="0"/>
              </a:spcAft>
              <a:defRPr sz="1200">
                <a:solidFill>
                  <a:srgbClr val="0F5494"/>
                </a:solidFill>
                <a:latin typeface="Verdana" charset="0"/>
                <a:ea typeface="ＭＳ Ｐゴシック" charset="0"/>
              </a:defRPr>
            </a:lvl6pPr>
            <a:lvl7pPr marL="2971800" indent="-228600" defTabSz="925513" eaLnBrk="0" fontAlgn="base" hangingPunct="0">
              <a:spcBef>
                <a:spcPct val="0"/>
              </a:spcBef>
              <a:spcAft>
                <a:spcPct val="0"/>
              </a:spcAft>
              <a:defRPr sz="1200">
                <a:solidFill>
                  <a:srgbClr val="0F5494"/>
                </a:solidFill>
                <a:latin typeface="Verdana" charset="0"/>
                <a:ea typeface="ＭＳ Ｐゴシック" charset="0"/>
              </a:defRPr>
            </a:lvl7pPr>
            <a:lvl8pPr marL="3429000" indent="-228600" defTabSz="925513" eaLnBrk="0" fontAlgn="base" hangingPunct="0">
              <a:spcBef>
                <a:spcPct val="0"/>
              </a:spcBef>
              <a:spcAft>
                <a:spcPct val="0"/>
              </a:spcAft>
              <a:defRPr sz="1200">
                <a:solidFill>
                  <a:srgbClr val="0F5494"/>
                </a:solidFill>
                <a:latin typeface="Verdana" charset="0"/>
                <a:ea typeface="ＭＳ Ｐゴシック" charset="0"/>
              </a:defRPr>
            </a:lvl8pPr>
            <a:lvl9pPr marL="3886200" indent="-228600" defTabSz="925513"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defRPr/>
            </a:pPr>
            <a:r>
              <a:rPr lang="en-US">
                <a:solidFill>
                  <a:schemeClr val="tx1"/>
                </a:solidFill>
                <a:latin typeface="Arial" charset="0"/>
                <a:cs typeface="Arial" charset="0"/>
              </a:rPr>
              <a:t>World Health Organization</a:t>
            </a:r>
          </a:p>
        </p:txBody>
      </p:sp>
      <p:sp>
        <p:nvSpPr>
          <p:cNvPr id="78851" name="Rectangle 7"/>
          <p:cNvSpPr>
            <a:spLocks noGrp="1" noChangeArrowheads="1"/>
          </p:cNvSpPr>
          <p:nvPr>
            <p:ph type="sldNum" sz="quarter" idx="5"/>
          </p:nvPr>
        </p:nvSpPr>
        <p:spPr/>
        <p:txBody>
          <a:bodyPr/>
          <a:lstStyle>
            <a:lvl1pPr defTabSz="925513" eaLnBrk="0" hangingPunct="0">
              <a:defRPr sz="1200">
                <a:solidFill>
                  <a:srgbClr val="0F5494"/>
                </a:solidFill>
                <a:latin typeface="Verdana" charset="0"/>
                <a:ea typeface="ＭＳ Ｐゴシック" charset="0"/>
              </a:defRPr>
            </a:lvl1pPr>
            <a:lvl2pPr marL="742950" indent="-285750" defTabSz="925513" eaLnBrk="0" hangingPunct="0">
              <a:defRPr sz="1200">
                <a:solidFill>
                  <a:srgbClr val="0F5494"/>
                </a:solidFill>
                <a:latin typeface="Verdana" charset="0"/>
                <a:ea typeface="ＭＳ Ｐゴシック" charset="0"/>
              </a:defRPr>
            </a:lvl2pPr>
            <a:lvl3pPr marL="1143000" indent="-228600" defTabSz="925513" eaLnBrk="0" hangingPunct="0">
              <a:defRPr sz="1200">
                <a:solidFill>
                  <a:srgbClr val="0F5494"/>
                </a:solidFill>
                <a:latin typeface="Verdana" charset="0"/>
                <a:ea typeface="ＭＳ Ｐゴシック" charset="0"/>
              </a:defRPr>
            </a:lvl3pPr>
            <a:lvl4pPr marL="1600200" indent="-228600" defTabSz="925513" eaLnBrk="0" hangingPunct="0">
              <a:defRPr sz="1200">
                <a:solidFill>
                  <a:srgbClr val="0F5494"/>
                </a:solidFill>
                <a:latin typeface="Verdana" charset="0"/>
                <a:ea typeface="ＭＳ Ｐゴシック" charset="0"/>
              </a:defRPr>
            </a:lvl4pPr>
            <a:lvl5pPr marL="2057400" indent="-228600" defTabSz="925513" eaLnBrk="0" hangingPunct="0">
              <a:defRPr sz="1200">
                <a:solidFill>
                  <a:srgbClr val="0F5494"/>
                </a:solidFill>
                <a:latin typeface="Verdana" charset="0"/>
                <a:ea typeface="ＭＳ Ｐゴシック" charset="0"/>
              </a:defRPr>
            </a:lvl5pPr>
            <a:lvl6pPr marL="2514600" indent="-228600" defTabSz="925513" eaLnBrk="0" fontAlgn="base" hangingPunct="0">
              <a:spcBef>
                <a:spcPct val="0"/>
              </a:spcBef>
              <a:spcAft>
                <a:spcPct val="0"/>
              </a:spcAft>
              <a:defRPr sz="1200">
                <a:solidFill>
                  <a:srgbClr val="0F5494"/>
                </a:solidFill>
                <a:latin typeface="Verdana" charset="0"/>
                <a:ea typeface="ＭＳ Ｐゴシック" charset="0"/>
              </a:defRPr>
            </a:lvl6pPr>
            <a:lvl7pPr marL="2971800" indent="-228600" defTabSz="925513" eaLnBrk="0" fontAlgn="base" hangingPunct="0">
              <a:spcBef>
                <a:spcPct val="0"/>
              </a:spcBef>
              <a:spcAft>
                <a:spcPct val="0"/>
              </a:spcAft>
              <a:defRPr sz="1200">
                <a:solidFill>
                  <a:srgbClr val="0F5494"/>
                </a:solidFill>
                <a:latin typeface="Verdana" charset="0"/>
                <a:ea typeface="ＭＳ Ｐゴシック" charset="0"/>
              </a:defRPr>
            </a:lvl7pPr>
            <a:lvl8pPr marL="3429000" indent="-228600" defTabSz="925513" eaLnBrk="0" fontAlgn="base" hangingPunct="0">
              <a:spcBef>
                <a:spcPct val="0"/>
              </a:spcBef>
              <a:spcAft>
                <a:spcPct val="0"/>
              </a:spcAft>
              <a:defRPr sz="1200">
                <a:solidFill>
                  <a:srgbClr val="0F5494"/>
                </a:solidFill>
                <a:latin typeface="Verdana" charset="0"/>
                <a:ea typeface="ＭＳ Ｐゴシック" charset="0"/>
              </a:defRPr>
            </a:lvl8pPr>
            <a:lvl9pPr marL="3886200" indent="-228600" defTabSz="925513"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defRPr/>
            </a:pPr>
            <a:fld id="{59D2F2DF-14B9-DA4F-AE0C-8BEA2DC954F5}" type="slidenum">
              <a:rPr lang="en-US">
                <a:solidFill>
                  <a:schemeClr val="tx1"/>
                </a:solidFill>
                <a:latin typeface="Arial" charset="0"/>
                <a:cs typeface="Arial" charset="0"/>
              </a:rPr>
              <a:pPr eaLnBrk="1" hangingPunct="1">
                <a:defRPr/>
              </a:pPr>
              <a:t>3</a:t>
            </a:fld>
            <a:endParaRPr lang="en-US">
              <a:solidFill>
                <a:schemeClr val="tx1"/>
              </a:solidFill>
              <a:latin typeface="Arial" charset="0"/>
              <a:cs typeface="Arial" charset="0"/>
            </a:endParaRPr>
          </a:p>
        </p:txBody>
      </p:sp>
      <p:sp>
        <p:nvSpPr>
          <p:cNvPr id="78852" name="Rectangle 2"/>
          <p:cNvSpPr>
            <a:spLocks noGrp="1" noRot="1" noChangeAspect="1" noChangeArrowheads="1" noTextEdit="1"/>
          </p:cNvSpPr>
          <p:nvPr>
            <p:ph type="sldImg"/>
          </p:nvPr>
        </p:nvSpPr>
        <p:spPr>
          <a:xfrm>
            <a:off x="919163" y="744538"/>
            <a:ext cx="4959350" cy="3721100"/>
          </a:xfrm>
          <a:ln/>
        </p:spPr>
      </p:sp>
      <p:sp>
        <p:nvSpPr>
          <p:cNvPr id="78853" name="Rectangle 3"/>
          <p:cNvSpPr>
            <a:spLocks noGrp="1" noChangeArrowheads="1"/>
          </p:cNvSpPr>
          <p:nvPr>
            <p:ph type="body" idx="1"/>
          </p:nvPr>
        </p:nvSpPr>
        <p:spPr/>
        <p:txBody>
          <a:bodyPr/>
          <a:lstStyle/>
          <a:p>
            <a:pPr eaLnBrk="1" hangingPunct="1">
              <a:defRPr/>
            </a:pPr>
            <a:r>
              <a:rPr lang="en-GB" dirty="0">
                <a:cs typeface="+mn-cs"/>
              </a:rPr>
              <a:t>The World Disability Report gives information about people with disabilities as a group.  Since the 1970s, WHO has been saying that 10% of the population are disabled.  Now, through analysis of the World Health Survey (WHS), the Global Burden of Disease (GBD) Survey, and national surveys, a more accurate estimate is </a:t>
            </a:r>
            <a:r>
              <a:rPr lang="en-GB" b="1" dirty="0">
                <a:cs typeface="+mn-cs"/>
              </a:rPr>
              <a:t>15%</a:t>
            </a:r>
            <a:r>
              <a:rPr lang="en-GB" dirty="0">
                <a:cs typeface="+mn-cs"/>
              </a:rPr>
              <a:t> or one billion people.   </a:t>
            </a:r>
          </a:p>
          <a:p>
            <a:pPr eaLnBrk="1" hangingPunct="1">
              <a:defRPr/>
            </a:pPr>
            <a:endParaRPr lang="en-GB" dirty="0">
              <a:cs typeface="+mn-cs"/>
            </a:endParaRPr>
          </a:p>
          <a:p>
            <a:pPr eaLnBrk="1" hangingPunct="1">
              <a:defRPr/>
            </a:pPr>
            <a:r>
              <a:rPr lang="en-GB" dirty="0">
                <a:cs typeface="+mn-cs"/>
              </a:rPr>
              <a:t>Secondly, the World report gives information on trends: there are increasing numbers of PWD, because people are living longer (and</a:t>
            </a:r>
            <a:r>
              <a:rPr lang="en-GB" sz="1300" dirty="0">
                <a:cs typeface="+mn-cs"/>
              </a:rPr>
              <a:t> older people have a higher risk of disability) </a:t>
            </a:r>
            <a:r>
              <a:rPr lang="en-GB" dirty="0">
                <a:cs typeface="+mn-cs"/>
              </a:rPr>
              <a:t>and because chronic diseases such as arthritis, diabetes and heart diseases are on the rise.</a:t>
            </a:r>
          </a:p>
          <a:p>
            <a:pPr eaLnBrk="1" hangingPunct="1">
              <a:defRPr/>
            </a:pPr>
            <a:endParaRPr lang="en-GB" dirty="0">
              <a:cs typeface="+mn-cs"/>
            </a:endParaRPr>
          </a:p>
          <a:p>
            <a:pPr eaLnBrk="1" hangingPunct="1">
              <a:defRPr/>
            </a:pPr>
            <a:r>
              <a:rPr lang="en-GB" dirty="0">
                <a:cs typeface="+mn-cs"/>
              </a:rPr>
              <a:t>Finally, disability is very diverse and affects people unequally.  Poor people, women and older people are more likely to experience disability.  </a:t>
            </a:r>
            <a:r>
              <a:rPr lang="en-GB" altLang="zh-CN" sz="1300" dirty="0">
                <a:ea typeface="SimSun" charset="0"/>
                <a:cs typeface="SimSun" charset="0"/>
              </a:rPr>
              <a:t>And w</a:t>
            </a:r>
            <a:r>
              <a:rPr lang="en-GB" dirty="0">
                <a:cs typeface="+mn-cs"/>
              </a:rPr>
              <a:t>hile disability correlates with disadvantage not all people with disabilities are equally disadvantaged. School enrolments differ among impairments.  Those most excluded form the labour market are people with intellectual impairments and people with mental health conditions.    </a:t>
            </a:r>
          </a:p>
          <a:p>
            <a:pPr eaLnBrk="1" hangingPunct="1">
              <a:defRPr/>
            </a:pPr>
            <a:endParaRPr lang="en-GB" dirty="0">
              <a:cs typeface="+mn-cs"/>
            </a:endParaRPr>
          </a:p>
          <a:p>
            <a:pPr eaLnBrk="1" hangingPunct="1">
              <a:defRPr/>
            </a:pPr>
            <a:endParaRPr lang="en-US" dirty="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fld id="{DD99F325-E8F1-E24E-9C97-CE6232016662}" type="slidenum">
              <a:rPr lang="en-US"/>
              <a:pPr eaLnBrk="1" hangingPunct="1">
                <a:defRPr/>
              </a:pPr>
              <a:t>27</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lnSpc>
                <a:spcPct val="90000"/>
              </a:lnSpc>
              <a:buFontTx/>
              <a:buAutoNum type="arabicParenR"/>
              <a:defRPr/>
            </a:pPr>
            <a:r>
              <a:rPr lang="en-GB">
                <a:cs typeface="+mn-cs"/>
              </a:rPr>
              <a:t>Participation and inclusion are included under the general principles (article 3)</a:t>
            </a:r>
          </a:p>
          <a:p>
            <a:pPr marL="228600" indent="-228600" eaLnBrk="1" hangingPunct="1">
              <a:lnSpc>
                <a:spcPct val="90000"/>
              </a:lnSpc>
              <a:buFontTx/>
              <a:buAutoNum type="arabicParenR"/>
              <a:defRPr/>
            </a:pPr>
            <a:r>
              <a:rPr lang="en-GB">
                <a:cs typeface="+mn-cs"/>
              </a:rPr>
              <a:t>Participation and inclusion are also included under several provisions:</a:t>
            </a:r>
          </a:p>
          <a:p>
            <a:pPr marL="228600" indent="-228600" eaLnBrk="1" hangingPunct="1">
              <a:lnSpc>
                <a:spcPct val="90000"/>
              </a:lnSpc>
              <a:defRPr/>
            </a:pPr>
            <a:endParaRPr lang="en-GB">
              <a:cs typeface="+mn-cs"/>
            </a:endParaRPr>
          </a:p>
          <a:p>
            <a:pPr marL="228600" indent="-228600" eaLnBrk="1" hangingPunct="1">
              <a:lnSpc>
                <a:spcPct val="90000"/>
              </a:lnSpc>
              <a:buFontTx/>
              <a:buChar char="•"/>
              <a:defRPr/>
            </a:pPr>
            <a:r>
              <a:rPr lang="en-GB">
                <a:cs typeface="+mn-cs"/>
              </a:rPr>
              <a:t>The right to take part in the conduct of public affairs (article 29)</a:t>
            </a:r>
          </a:p>
          <a:p>
            <a:pPr marL="228600" indent="-228600" eaLnBrk="1" hangingPunct="1">
              <a:lnSpc>
                <a:spcPct val="90000"/>
              </a:lnSpc>
              <a:buFontTx/>
              <a:buChar char="•"/>
              <a:defRPr/>
            </a:pPr>
            <a:r>
              <a:rPr lang="en-GB">
                <a:cs typeface="+mn-cs"/>
              </a:rPr>
              <a:t>The right to take part in cultural life (article 30)</a:t>
            </a:r>
          </a:p>
          <a:p>
            <a:pPr marL="228600" indent="-228600" eaLnBrk="1" hangingPunct="1">
              <a:lnSpc>
                <a:spcPct val="90000"/>
              </a:lnSpc>
              <a:buFontTx/>
              <a:buChar char="•"/>
              <a:defRPr/>
            </a:pPr>
            <a:r>
              <a:rPr lang="en-GB">
                <a:cs typeface="+mn-cs"/>
              </a:rPr>
              <a:t>Inclusion is referred to in several articles eg right to education (article 24), right to live in the community (article 19), habilitation and rehabilitation (article 26).</a:t>
            </a:r>
          </a:p>
          <a:p>
            <a:pPr marL="228600" indent="-228600" eaLnBrk="1" hangingPunct="1">
              <a:lnSpc>
                <a:spcPct val="90000"/>
              </a:lnSpc>
              <a:defRPr/>
            </a:pPr>
            <a:endParaRPr lang="en-GB">
              <a:cs typeface="+mn-cs"/>
            </a:endParaRPr>
          </a:p>
          <a:p>
            <a:pPr marL="228600" indent="-228600" eaLnBrk="1" hangingPunct="1">
              <a:lnSpc>
                <a:spcPct val="90000"/>
              </a:lnSpc>
              <a:defRPr/>
            </a:pPr>
            <a:r>
              <a:rPr lang="en-GB">
                <a:cs typeface="+mn-cs"/>
              </a:rPr>
              <a:t>3) Participation and inclusion are crucial elements in adopting rights-based approaches to development.  Participation and inclusion are not only ends in themselves, they are important to the process of decision-making as it concerns development or any other planning.  Through participation and inclusion:</a:t>
            </a:r>
          </a:p>
          <a:p>
            <a:pPr marL="228600" indent="-228600" eaLnBrk="1" hangingPunct="1">
              <a:lnSpc>
                <a:spcPct val="90000"/>
              </a:lnSpc>
              <a:buFontTx/>
              <a:buChar char="•"/>
              <a:defRPr/>
            </a:pPr>
            <a:r>
              <a:rPr lang="en-GB">
                <a:cs typeface="+mn-cs"/>
              </a:rPr>
              <a:t>The needs and concerns of persons with disabilities become clearer</a:t>
            </a:r>
          </a:p>
          <a:p>
            <a:pPr marL="228600" indent="-228600" eaLnBrk="1" hangingPunct="1">
              <a:lnSpc>
                <a:spcPct val="90000"/>
              </a:lnSpc>
              <a:buFontTx/>
              <a:buChar char="•"/>
              <a:defRPr/>
            </a:pPr>
            <a:r>
              <a:rPr lang="en-GB">
                <a:cs typeface="+mn-cs"/>
              </a:rPr>
              <a:t>Persons with disabilities have the opportunity to raise issues and hold decision-makers accountable</a:t>
            </a:r>
          </a:p>
          <a:p>
            <a:pPr marL="228600" indent="-228600" eaLnBrk="1" hangingPunct="1">
              <a:lnSpc>
                <a:spcPct val="90000"/>
              </a:lnSpc>
              <a:buFontTx/>
              <a:buChar char="•"/>
              <a:defRPr/>
            </a:pPr>
            <a:r>
              <a:rPr lang="en-GB">
                <a:cs typeface="+mn-cs"/>
              </a:rPr>
              <a:t>Through inclusion, persons with disabilities become more visible and persons without disabilities have the opportunity to learn and change from the experience of persons with disabilities – and vice-versa.</a:t>
            </a:r>
            <a:endParaRPr lang="en-US">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4755"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Bef>
                <a:spcPct val="0"/>
              </a:spcBef>
              <a:defRPr/>
            </a:pPr>
            <a:endParaRPr lang="en-GB" smtClean="0">
              <a:latin typeface="Calibri" charset="0"/>
              <a:ea typeface="MS PGothic" charset="0"/>
              <a:cs typeface="+mn-cs"/>
            </a:endParaRPr>
          </a:p>
          <a:p>
            <a:pPr eaLnBrk="1" hangingPunct="1">
              <a:spcBef>
                <a:spcPct val="0"/>
              </a:spcBef>
              <a:defRPr/>
            </a:pPr>
            <a:endParaRPr lang="en-GB" smtClean="0">
              <a:latin typeface="Calibri" charset="0"/>
              <a:ea typeface="MS PGothic" charset="0"/>
              <a:cs typeface="+mn-cs"/>
            </a:endParaRPr>
          </a:p>
        </p:txBody>
      </p:sp>
      <p:sp>
        <p:nvSpPr>
          <p:cNvPr id="7475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pPr>
              <a:defRPr/>
            </a:pPr>
            <a:fld id="{C494D6A2-D2E2-F147-AE94-4BE4810ECD97}" type="slidenum">
              <a:rPr lang="en-GB" smtClean="0">
                <a:latin typeface="Arial" charset="0"/>
              </a:rPr>
              <a:pPr>
                <a:defRPr/>
              </a:pPr>
              <a:t>28</a:t>
            </a:fld>
            <a:endParaRPr lang="en-GB"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endParaRPr lang="en-US" smtClean="0">
              <a:cs typeface="+mn-cs"/>
            </a:endParaRPr>
          </a:p>
        </p:txBody>
      </p:sp>
      <p:sp>
        <p:nvSpPr>
          <p:cNvPr id="3277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fld id="{44CE9700-B19B-184D-92DB-E471E4E4C976}" type="slidenum">
              <a:rPr lang="fr-FR" smtClean="0"/>
              <a:pPr eaLnBrk="1" hangingPunct="1">
                <a:defRPr/>
              </a:pPr>
              <a:t>29</a:t>
            </a:fld>
            <a:endParaRPr lang="fr-F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fld id="{19E2E370-C34A-1145-8CA1-F67E6521077E}" type="slidenum">
              <a:rPr lang="en-US"/>
              <a:pPr eaLnBrk="1" hangingPunct="1">
                <a:defRPr/>
              </a:pPr>
              <a:t>31</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FontTx/>
              <a:buAutoNum type="arabicParenR"/>
              <a:defRPr/>
            </a:pPr>
            <a:r>
              <a:rPr lang="en-GB">
                <a:cs typeface="+mn-cs"/>
              </a:rPr>
              <a:t>Accessibility appears both as a general principle (article 3) as well as a stand-alone article (article 9)</a:t>
            </a:r>
          </a:p>
          <a:p>
            <a:pPr marL="228600" indent="-228600" eaLnBrk="1" hangingPunct="1">
              <a:buFontTx/>
              <a:buAutoNum type="arabicParenR"/>
              <a:defRPr/>
            </a:pPr>
            <a:r>
              <a:rPr lang="en-GB">
                <a:cs typeface="+mn-cs"/>
              </a:rPr>
              <a:t>Accessibility is essential to enable persons with disabilities to live independently and participate fully in life – it is therefore an end in itself as well as a means to enjoy other rights.</a:t>
            </a:r>
          </a:p>
          <a:p>
            <a:pPr marL="228600" indent="-228600" eaLnBrk="1" hangingPunct="1">
              <a:buFontTx/>
              <a:buAutoNum type="arabicParenR"/>
              <a:defRPr/>
            </a:pPr>
            <a:r>
              <a:rPr lang="en-GB">
                <a:cs typeface="+mn-cs"/>
              </a:rPr>
              <a:t>Accessibility is relevant to a wide range of issues:</a:t>
            </a:r>
          </a:p>
          <a:p>
            <a:pPr marL="228600" indent="-228600" eaLnBrk="1" hangingPunct="1">
              <a:defRPr/>
            </a:pPr>
            <a:endParaRPr lang="en-GB">
              <a:cs typeface="+mn-cs"/>
            </a:endParaRPr>
          </a:p>
          <a:p>
            <a:pPr marL="228600" indent="-228600" eaLnBrk="1" hangingPunct="1">
              <a:buFontTx/>
              <a:buChar char="•"/>
              <a:defRPr/>
            </a:pPr>
            <a:r>
              <a:rPr lang="en-GB">
                <a:cs typeface="+mn-cs"/>
              </a:rPr>
              <a:t>Physical accessibility – buildings, transport, etc. – a ramp might make the world of difference – access to schools, access to courts, access to hospitals, access to the workplace are essential to the enjoyment of human rights</a:t>
            </a:r>
          </a:p>
          <a:p>
            <a:pPr marL="228600" indent="-228600" eaLnBrk="1" hangingPunct="1">
              <a:buFontTx/>
              <a:buChar char="•"/>
              <a:defRPr/>
            </a:pPr>
            <a:r>
              <a:rPr lang="en-GB">
                <a:cs typeface="+mn-cs"/>
              </a:rPr>
              <a:t>Information and communication accessibility – e-accessibility is very important given the importance of the internet to access information, but also accessibility to documentation (Braille) or to aural information (sign language)</a:t>
            </a:r>
          </a:p>
          <a:p>
            <a:pPr marL="228600" indent="-228600" eaLnBrk="1" hangingPunct="1">
              <a:defRPr/>
            </a:pPr>
            <a:endParaRPr lang="en-GB">
              <a:cs typeface="+mn-cs"/>
            </a:endParaRPr>
          </a:p>
          <a:p>
            <a:pPr marL="228600" indent="-228600" eaLnBrk="1" hangingPunct="1">
              <a:defRPr/>
            </a:pPr>
            <a:r>
              <a:rPr lang="en-GB">
                <a:cs typeface="+mn-cs"/>
              </a:rPr>
              <a:t>4) Thinking of accessibility in the design of buildings, web-sites etc might not incur added cost, yet re-fitting can be expensive.</a:t>
            </a:r>
            <a:endParaRPr lang="en-US">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0418"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defRPr/>
            </a:pPr>
            <a:endParaRPr lang="en-GB">
              <a:latin typeface="Calibri" charset="0"/>
              <a:cs typeface="+mn-cs"/>
            </a:endParaRPr>
          </a:p>
        </p:txBody>
      </p:sp>
      <p:sp>
        <p:nvSpPr>
          <p:cNvPr id="60419"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fld id="{A385F96D-81DB-8A4E-859E-C8414BCCF577}" type="slidenum">
              <a:rPr lang="en-GB">
                <a:solidFill>
                  <a:srgbClr val="000000"/>
                </a:solidFill>
              </a:rPr>
              <a:pPr>
                <a:defRPr/>
              </a:pPr>
              <a:t>36</a:t>
            </a:fld>
            <a:endParaRPr lang="en-GB">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GB">
              <a:cs typeface="+mn-cs"/>
            </a:endParaRPr>
          </a:p>
        </p:txBody>
      </p:sp>
      <p:sp>
        <p:nvSpPr>
          <p:cNvPr id="4" name="Slide Number Placeholder 3"/>
          <p:cNvSpPr>
            <a:spLocks noGrp="1"/>
          </p:cNvSpPr>
          <p:nvPr>
            <p:ph type="sldNum" sz="quarter" idx="5"/>
          </p:nvPr>
        </p:nvSpPr>
        <p:spPr/>
        <p:txBody>
          <a:bodyPr/>
          <a:lstStyle/>
          <a:p>
            <a:pPr>
              <a:defRPr/>
            </a:pPr>
            <a:fld id="{85FA5EED-375E-E54D-A34B-A11B0F7CE48C}" type="slidenum">
              <a:rPr lang="en-GB"/>
              <a:pPr>
                <a:defRPr/>
              </a:pPr>
              <a:t>37</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endParaRPr lang="fr-FR" smtClean="0">
              <a:latin typeface="Arial" pitchFamily="34" charset="0"/>
              <a:cs typeface="Arial" pitchFamily="34" charset="0"/>
            </a:endParaRPr>
          </a:p>
        </p:txBody>
      </p:sp>
      <p:sp>
        <p:nvSpPr>
          <p:cNvPr id="5222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fld id="{DCF7F703-4746-7C4D-A1E8-CF9C8DD1D1A5}" type="slidenum">
              <a:rPr lang="en-US">
                <a:solidFill>
                  <a:prstClr val="black"/>
                </a:solidFill>
              </a:rPr>
              <a:pPr eaLnBrk="1" hangingPunct="1">
                <a:defRPr/>
              </a:pPr>
              <a:t>38</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eaLnBrk="1" hangingPunct="1">
              <a:defRPr/>
            </a:pPr>
            <a:endParaRPr lang="en-AU" dirty="0" smtClean="0">
              <a:cs typeface="+mn-cs"/>
            </a:endParaRPr>
          </a:p>
        </p:txBody>
      </p:sp>
      <p:sp>
        <p:nvSpPr>
          <p:cNvPr id="4" name="Espace réservé du numéro de diapositive 3"/>
          <p:cNvSpPr>
            <a:spLocks noGrp="1"/>
          </p:cNvSpPr>
          <p:nvPr>
            <p:ph type="sldNum" sz="quarter" idx="5"/>
          </p:nvPr>
        </p:nvSpPr>
        <p:spPr/>
        <p:txBody>
          <a:bodyPr/>
          <a:lstStyle/>
          <a:p>
            <a:pPr>
              <a:defRPr/>
            </a:pPr>
            <a:fld id="{141929E5-EAA6-AD48-9895-F08E9343F2B9}" type="slidenum">
              <a:rPr lang="en-GB"/>
              <a:pPr>
                <a:defRPr/>
              </a:pPr>
              <a:t>15</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defRPr/>
            </a:pPr>
            <a:endParaRPr lang="en-US" smtClean="0">
              <a:cs typeface="+mn-cs"/>
            </a:endParaRPr>
          </a:p>
        </p:txBody>
      </p:sp>
      <p:sp>
        <p:nvSpPr>
          <p:cNvPr id="4301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EF39104F-0930-CE40-AA18-5798EA1E9E89}" type="slidenum">
              <a:rPr lang="pt-BR" smtClean="0"/>
              <a:pPr eaLnBrk="1" hangingPunct="1">
                <a:defRPr/>
              </a:pPr>
              <a:t>18</a:t>
            </a:fld>
            <a:endParaRPr lang="pt-B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fld id="{0244E502-7AE2-CC46-BAA2-74C2FD54EABE}" type="slidenum">
              <a:rPr lang="en-US">
                <a:solidFill>
                  <a:prstClr val="black"/>
                </a:solidFill>
              </a:rPr>
              <a:pPr eaLnBrk="1" hangingPunct="1">
                <a:defRPr/>
              </a:pPr>
              <a:t>20</a:t>
            </a:fld>
            <a:endParaRPr lang="en-US" dirty="0">
              <a:solidFill>
                <a:prstClr val="black"/>
              </a:solidFill>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057400" lvl="4" indent="-228600" defTabSz="457200" eaLnBrk="1" hangingPunct="1">
              <a:spcBef>
                <a:spcPct val="0"/>
              </a:spcBef>
            </a:pPr>
            <a:endParaRPr lang="en-US" sz="100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fld id="{816034F4-F988-4947-BB70-D080530BF113}" type="slidenum">
              <a:rPr lang="en-US">
                <a:solidFill>
                  <a:prstClr val="black"/>
                </a:solidFill>
              </a:rPr>
              <a:pPr eaLnBrk="1" hangingPunct="1">
                <a:defRPr/>
              </a:pPr>
              <a:t>21</a:t>
            </a:fld>
            <a:endParaRPr lang="en-US" dirty="0">
              <a:solidFill>
                <a:prstClr val="black"/>
              </a:solidFill>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endParaRPr lang="en-GB" dirty="0" smtClean="0">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fld id="{19B5A204-5FDF-A54B-BA7F-946C8BDCA418}" type="slidenum">
              <a:rPr lang="en-US">
                <a:solidFill>
                  <a:prstClr val="black"/>
                </a:solidFill>
              </a:rPr>
              <a:pPr eaLnBrk="1" hangingPunct="1">
                <a:defRPr/>
              </a:pPr>
              <a:t>22</a:t>
            </a:fld>
            <a:endParaRPr lang="en-US">
              <a:solidFill>
                <a:prstClr val="black"/>
              </a:solidFill>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defRPr/>
            </a:pPr>
            <a:endParaRPr lang="en-US" dirty="0" smtClean="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fld id="{09E090DF-2DF3-A044-ADCE-8BDA26D21A82}" type="slidenum">
              <a:rPr lang="en-US">
                <a:solidFill>
                  <a:prstClr val="black"/>
                </a:solidFill>
              </a:rPr>
              <a:pPr eaLnBrk="1" hangingPunct="1">
                <a:defRPr/>
              </a:pPr>
              <a:t>23</a:t>
            </a:fld>
            <a:endParaRPr lang="en-US">
              <a:solidFill>
                <a:prstClr val="black"/>
              </a:solidFill>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endParaRPr lang="fr-FR" smtClean="0">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fld id="{3A7B26B6-7375-1941-B46B-3FEEC9B33DF5}" type="slidenum">
              <a:rPr lang="en-US">
                <a:solidFill>
                  <a:prstClr val="black"/>
                </a:solidFill>
              </a:rPr>
              <a:pPr eaLnBrk="1" hangingPunct="1">
                <a:defRPr/>
              </a:pPr>
              <a:t>24</a:t>
            </a:fld>
            <a:endParaRPr lang="en-US">
              <a:solidFill>
                <a:prstClr val="black"/>
              </a:solidFill>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endParaRPr lang="fr-FR" smtClean="0">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fld id="{37979B65-33EB-7E46-A08E-5BDE219D1C23}" type="slidenum">
              <a:rPr lang="en-US">
                <a:solidFill>
                  <a:prstClr val="black"/>
                </a:solidFill>
              </a:rPr>
              <a:pPr eaLnBrk="1" hangingPunct="1">
                <a:defRPr/>
              </a:pPr>
              <a:t>25</a:t>
            </a:fld>
            <a:endParaRPr lang="en-US">
              <a:solidFill>
                <a:prstClr val="black"/>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defRPr/>
            </a:pPr>
            <a:endParaRPr lang="en-US" dirty="0"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solidFill>
              <a:srgbClr val="0F5494"/>
            </a:solidFill>
            <a:miter lim="800000"/>
            <a:headEnd/>
            <a:tailEnd/>
          </a:ln>
          <a:effectLst>
            <a:outerShdw blurRad="63500"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a:solidFill>
                <a:schemeClr val="lt1"/>
              </a:solidFill>
              <a:latin typeface="+mn-lt"/>
              <a:ea typeface="+mn-ea"/>
              <a:cs typeface="+mn-cs"/>
            </a:endParaRPr>
          </a:p>
        </p:txBody>
      </p:sp>
      <p:pic>
        <p:nvPicPr>
          <p:cNvPr id="5" name="Picture 6" descr="LOGO CE-EN-quadri.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a:off x="4267200" y="6659563"/>
            <a:ext cx="611188" cy="215900"/>
          </a:xfrm>
          <a:prstGeom prst="rect">
            <a:avLst/>
          </a:prstGeom>
          <a:solidFill>
            <a:srgbClr val="133176"/>
          </a:solidFill>
          <a:ln w="9525">
            <a:solidFill>
              <a:srgbClr val="133176"/>
            </a:solidFill>
            <a:miter lim="800000"/>
            <a:headEnd/>
            <a:tailEnd/>
          </a:ln>
          <a:effectLst>
            <a:outerShdw blurRad="63500"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a:solidFill>
                <a:schemeClr val="lt1"/>
              </a:solidFill>
              <a:latin typeface="+mn-lt"/>
              <a:ea typeface="+mn-ea"/>
              <a:cs typeface="+mn-cs"/>
            </a:endParaRPr>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fr-BE" noProof="0" smtClean="0"/>
              <a:t>Title</a:t>
            </a:r>
            <a:endParaRPr lang="en-GB" noProof="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fr-BE" noProof="0" smtClean="0"/>
              <a:t>Subtitle</a:t>
            </a:r>
            <a:endParaRPr lang="en-GB" noProof="0" smtClean="0"/>
          </a:p>
        </p:txBody>
      </p:sp>
      <p:sp>
        <p:nvSpPr>
          <p:cNvPr id="7" name="Rectangle 6"/>
          <p:cNvSpPr>
            <a:spLocks noGrp="1" noChangeArrowheads="1"/>
          </p:cNvSpPr>
          <p:nvPr>
            <p:ph type="dt" sz="half" idx="10"/>
          </p:nvPr>
        </p:nvSpPr>
        <p:spPr/>
        <p:txBody>
          <a:bodyPr/>
          <a:lstStyle>
            <a:lvl1pPr>
              <a:defRPr sz="1200" b="1" smtClean="0">
                <a:solidFill>
                  <a:schemeClr val="bg1"/>
                </a:solidFill>
                <a:latin typeface="+mn-lt"/>
              </a:defRPr>
            </a:lvl1pPr>
          </a:lstStyle>
          <a:p>
            <a:pPr>
              <a:defRPr/>
            </a:pPr>
            <a:endParaRPr lang="en-GB"/>
          </a:p>
        </p:txBody>
      </p:sp>
      <p:sp>
        <p:nvSpPr>
          <p:cNvPr id="8" name="Rectangle 7"/>
          <p:cNvSpPr>
            <a:spLocks noGrp="1" noChangeArrowheads="1"/>
          </p:cNvSpPr>
          <p:nvPr>
            <p:ph type="ftr" sz="quarter" idx="11"/>
          </p:nvPr>
        </p:nvSpPr>
        <p:spPr/>
        <p:txBody>
          <a:bodyPr/>
          <a:lstStyle>
            <a:lvl1pPr>
              <a:defRPr smtClean="0">
                <a:solidFill>
                  <a:schemeClr val="bg1"/>
                </a:solidFill>
                <a:latin typeface="+mn-lt"/>
              </a:defRPr>
            </a:lvl1pPr>
          </a:lstStyle>
          <a:p>
            <a:pPr>
              <a:defRPr/>
            </a:pPr>
            <a:endParaRPr lang="en-GB"/>
          </a:p>
        </p:txBody>
      </p:sp>
      <p:sp>
        <p:nvSpPr>
          <p:cNvPr id="9" name="Rectangle 8"/>
          <p:cNvSpPr>
            <a:spLocks noGrp="1" noChangeArrowheads="1"/>
          </p:cNvSpPr>
          <p:nvPr>
            <p:ph type="sldNum" sz="quarter" idx="12"/>
          </p:nvPr>
        </p:nvSpPr>
        <p:spPr/>
        <p:txBody>
          <a:bodyPr/>
          <a:lstStyle>
            <a:lvl1pPr>
              <a:defRPr smtClean="0">
                <a:solidFill>
                  <a:schemeClr val="bg1"/>
                </a:solidFill>
                <a:latin typeface="+mn-lt"/>
              </a:defRPr>
            </a:lvl1pPr>
          </a:lstStyle>
          <a:p>
            <a:pPr>
              <a:defRPr/>
            </a:pPr>
            <a:fld id="{EF79160A-F107-674B-BFA5-FA9EC0A1F936}" type="slidenum">
              <a:rPr lang="en-GB"/>
              <a:pPr>
                <a:defRPr/>
              </a:pPr>
              <a:t>‹#›</a:t>
            </a:fld>
            <a:endParaRPr lang="en-GB"/>
          </a:p>
        </p:txBody>
      </p:sp>
    </p:spTree>
    <p:extLst>
      <p:ext uri="{BB962C8B-B14F-4D97-AF65-F5344CB8AC3E}">
        <p14:creationId xmlns:p14="http://schemas.microsoft.com/office/powerpoint/2010/main" val="2368865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mtClean="0"/>
              <a:t>Cliquez et modifiez le titre</a:t>
            </a:r>
            <a:endParaRPr lang="en-AU"/>
          </a:p>
        </p:txBody>
      </p:sp>
      <p:sp>
        <p:nvSpPr>
          <p:cNvPr id="3" name="Espace réservé du texte vertical 2"/>
          <p:cNvSpPr>
            <a:spLocks noGrp="1"/>
          </p:cNvSpPr>
          <p:nvPr>
            <p:ph type="body" orient="vert" idx="1"/>
          </p:nvPr>
        </p:nvSpPr>
        <p:spPr/>
        <p:txBody>
          <a:bodyPr vert="eaVert"/>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92AFFAE-611C-8843-9437-E7C830123A9C}" type="slidenum">
              <a:rPr lang="en-GB"/>
              <a:pPr>
                <a:defRPr/>
              </a:pPr>
              <a:t>‹#›</a:t>
            </a:fld>
            <a:endParaRPr lang="en-GB"/>
          </a:p>
        </p:txBody>
      </p:sp>
    </p:spTree>
    <p:extLst>
      <p:ext uri="{BB962C8B-B14F-4D97-AF65-F5344CB8AC3E}">
        <p14:creationId xmlns:p14="http://schemas.microsoft.com/office/powerpoint/2010/main" val="1413392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15113" y="1339850"/>
            <a:ext cx="2071687" cy="4681538"/>
          </a:xfrm>
        </p:spPr>
        <p:txBody>
          <a:bodyPr vert="eaVert"/>
          <a:lstStyle/>
          <a:p>
            <a:r>
              <a:rPr lang="fr-CH" smtClean="0"/>
              <a:t>Cliquez et modifiez le titre</a:t>
            </a:r>
            <a:endParaRPr lang="en-AU"/>
          </a:p>
        </p:txBody>
      </p:sp>
      <p:sp>
        <p:nvSpPr>
          <p:cNvPr id="3" name="Espace réservé du texte vertical 2"/>
          <p:cNvSpPr>
            <a:spLocks noGrp="1"/>
          </p:cNvSpPr>
          <p:nvPr>
            <p:ph type="body" orient="vert" idx="1"/>
          </p:nvPr>
        </p:nvSpPr>
        <p:spPr>
          <a:xfrm>
            <a:off x="395288" y="1339850"/>
            <a:ext cx="6067425" cy="4681538"/>
          </a:xfrm>
        </p:spPr>
        <p:txBody>
          <a:bodyPr vert="eaVert"/>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56FF028-AA20-4F4F-9DE5-10ECAD3682C0}" type="slidenum">
              <a:rPr lang="en-GB"/>
              <a:pPr>
                <a:defRPr/>
              </a:pPr>
              <a:t>‹#›</a:t>
            </a:fld>
            <a:endParaRPr lang="en-GB"/>
          </a:p>
        </p:txBody>
      </p:sp>
    </p:spTree>
    <p:extLst>
      <p:ext uri="{BB962C8B-B14F-4D97-AF65-F5344CB8AC3E}">
        <p14:creationId xmlns:p14="http://schemas.microsoft.com/office/powerpoint/2010/main" val="1129243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mtClean="0"/>
              <a:t>Cliquez et modifiez le titre</a:t>
            </a:r>
            <a:endParaRPr lang="en-AU"/>
          </a:p>
        </p:txBody>
      </p:sp>
      <p:sp>
        <p:nvSpPr>
          <p:cNvPr id="3" name="Espace réservé du contenu 2"/>
          <p:cNvSpPr>
            <a:spLocks noGrp="1"/>
          </p:cNvSpPr>
          <p:nvPr>
            <p:ph idx="1"/>
          </p:nvPr>
        </p:nvSpPr>
        <p:spPr/>
        <p:txBody>
          <a:body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0964FC1-8347-934B-84A3-D7E0BCB70B9B}" type="slidenum">
              <a:rPr lang="en-GB"/>
              <a:pPr>
                <a:defRPr/>
              </a:pPr>
              <a:t>‹#›</a:t>
            </a:fld>
            <a:endParaRPr lang="en-GB"/>
          </a:p>
        </p:txBody>
      </p:sp>
    </p:spTree>
    <p:extLst>
      <p:ext uri="{BB962C8B-B14F-4D97-AF65-F5344CB8AC3E}">
        <p14:creationId xmlns:p14="http://schemas.microsoft.com/office/powerpoint/2010/main" val="4054481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CH" smtClean="0"/>
              <a:t>Cliquez et modifiez le titre</a:t>
            </a:r>
            <a:endParaRPr lang="en-AU"/>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CH"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985875F-0259-2A44-85CA-FB706E6749EF}" type="slidenum">
              <a:rPr lang="en-GB"/>
              <a:pPr>
                <a:defRPr/>
              </a:pPr>
              <a:t>‹#›</a:t>
            </a:fld>
            <a:endParaRPr lang="en-GB"/>
          </a:p>
        </p:txBody>
      </p:sp>
    </p:spTree>
    <p:extLst>
      <p:ext uri="{BB962C8B-B14F-4D97-AF65-F5344CB8AC3E}">
        <p14:creationId xmlns:p14="http://schemas.microsoft.com/office/powerpoint/2010/main" val="2893529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mtClean="0"/>
              <a:t>Cliquez et modifiez le titre</a:t>
            </a:r>
            <a:endParaRPr lang="en-AU"/>
          </a:p>
        </p:txBody>
      </p:sp>
      <p:sp>
        <p:nvSpPr>
          <p:cNvPr id="3" name="Espace réservé du contenu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AU"/>
          </a:p>
        </p:txBody>
      </p:sp>
      <p:sp>
        <p:nvSpPr>
          <p:cNvPr id="4" name="Espace réservé du contenu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AU"/>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CDCA322-4303-F643-A9EA-77BAB722C025}" type="slidenum">
              <a:rPr lang="en-GB"/>
              <a:pPr>
                <a:defRPr/>
              </a:pPr>
              <a:t>‹#›</a:t>
            </a:fld>
            <a:endParaRPr lang="en-GB"/>
          </a:p>
        </p:txBody>
      </p:sp>
    </p:spTree>
    <p:extLst>
      <p:ext uri="{BB962C8B-B14F-4D97-AF65-F5344CB8AC3E}">
        <p14:creationId xmlns:p14="http://schemas.microsoft.com/office/powerpoint/2010/main" val="1138582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CH" smtClean="0"/>
              <a:t>Cliquez et modifiez le titre</a:t>
            </a:r>
            <a:endParaRPr lang="en-AU"/>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AU"/>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AU"/>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4FD2B1BA-9CF9-5A4A-BD5F-6509F13DB979}" type="slidenum">
              <a:rPr lang="en-GB"/>
              <a:pPr>
                <a:defRPr/>
              </a:pPr>
              <a:t>‹#›</a:t>
            </a:fld>
            <a:endParaRPr lang="en-GB"/>
          </a:p>
        </p:txBody>
      </p:sp>
    </p:spTree>
    <p:extLst>
      <p:ext uri="{BB962C8B-B14F-4D97-AF65-F5344CB8AC3E}">
        <p14:creationId xmlns:p14="http://schemas.microsoft.com/office/powerpoint/2010/main" val="830154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mtClean="0"/>
              <a:t>Cliquez et modifiez le titre</a:t>
            </a:r>
            <a:endParaRPr lang="en-AU"/>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1F8195FC-615A-5D49-A1A5-7E6A627AEFE9}" type="slidenum">
              <a:rPr lang="en-GB"/>
              <a:pPr>
                <a:defRPr/>
              </a:pPr>
              <a:t>‹#›</a:t>
            </a:fld>
            <a:endParaRPr lang="en-GB"/>
          </a:p>
        </p:txBody>
      </p:sp>
    </p:spTree>
    <p:extLst>
      <p:ext uri="{BB962C8B-B14F-4D97-AF65-F5344CB8AC3E}">
        <p14:creationId xmlns:p14="http://schemas.microsoft.com/office/powerpoint/2010/main" val="1763902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4E11F1A9-A93D-D943-9147-7E7CA63250F4}" type="slidenum">
              <a:rPr lang="en-GB"/>
              <a:pPr>
                <a:defRPr/>
              </a:pPr>
              <a:t>‹#›</a:t>
            </a:fld>
            <a:endParaRPr lang="en-GB"/>
          </a:p>
        </p:txBody>
      </p:sp>
    </p:spTree>
    <p:extLst>
      <p:ext uri="{BB962C8B-B14F-4D97-AF65-F5344CB8AC3E}">
        <p14:creationId xmlns:p14="http://schemas.microsoft.com/office/powerpoint/2010/main" val="1538627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CH" smtClean="0"/>
              <a:t>Cliquez et modifiez le titre</a:t>
            </a:r>
            <a:endParaRPr lang="en-AU"/>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AU"/>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3523C06-9A9D-DA49-A4EE-1861C1BC805A}" type="slidenum">
              <a:rPr lang="en-GB"/>
              <a:pPr>
                <a:defRPr/>
              </a:pPr>
              <a:t>‹#›</a:t>
            </a:fld>
            <a:endParaRPr lang="en-GB"/>
          </a:p>
        </p:txBody>
      </p:sp>
    </p:spTree>
    <p:extLst>
      <p:ext uri="{BB962C8B-B14F-4D97-AF65-F5344CB8AC3E}">
        <p14:creationId xmlns:p14="http://schemas.microsoft.com/office/powerpoint/2010/main" val="4102998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CH" smtClean="0"/>
              <a:t>Cliquez et modifiez le titre</a:t>
            </a:r>
            <a:endParaRPr lang="en-AU"/>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F54B363-41CE-CD44-BF40-C85DA37E855B}" type="slidenum">
              <a:rPr lang="en-GB"/>
              <a:pPr>
                <a:defRPr/>
              </a:pPr>
              <a:t>‹#›</a:t>
            </a:fld>
            <a:endParaRPr lang="en-GB"/>
          </a:p>
        </p:txBody>
      </p:sp>
    </p:spTree>
    <p:extLst>
      <p:ext uri="{BB962C8B-B14F-4D97-AF65-F5344CB8AC3E}">
        <p14:creationId xmlns:p14="http://schemas.microsoft.com/office/powerpoint/2010/main" val="4278486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fr-BE"/>
              <a:t>Second level</a:t>
            </a:r>
            <a:endParaRPr lang="en-GB"/>
          </a:p>
          <a:p>
            <a:pPr lvl="1"/>
            <a:r>
              <a:rPr lang="en-GB"/>
              <a:t>Third level</a:t>
            </a:r>
          </a:p>
          <a:p>
            <a:pPr lvl="2"/>
            <a:r>
              <a:rPr lang="en-GB"/>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smtClean="0">
                <a:solidFill>
                  <a:schemeClr val="tx1"/>
                </a:solidFill>
                <a:latin typeface="Arial" charset="0"/>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smtClean="0">
                <a:solidFill>
                  <a:schemeClr val="tx1"/>
                </a:solidFill>
                <a:latin typeface="Arial" charset="0"/>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smtClean="0">
                <a:solidFill>
                  <a:schemeClr val="tx1"/>
                </a:solidFill>
                <a:latin typeface="Arial" charset="0"/>
                <a:cs typeface="+mn-cs"/>
              </a:defRPr>
            </a:lvl1pPr>
          </a:lstStyle>
          <a:p>
            <a:pPr>
              <a:defRPr/>
            </a:pPr>
            <a:fld id="{62452013-5976-AE4D-9A42-38F3FE7EF030}" type="slidenum">
              <a:rPr lang="en-GB"/>
              <a:pPr>
                <a:defRPr/>
              </a:pPr>
              <a:t>‹#›</a:t>
            </a:fld>
            <a:endParaRPr lang="en-GB"/>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
        <p:nvSpPr>
          <p:cNvPr id="7" name="Rectangle 6"/>
          <p:cNvSpPr>
            <a:spLocks noChangeArrowheads="1"/>
          </p:cNvSpPr>
          <p:nvPr/>
        </p:nvSpPr>
        <p:spPr bwMode="auto">
          <a:xfrm>
            <a:off x="4262438" y="6659563"/>
            <a:ext cx="611187" cy="198437"/>
          </a:xfrm>
          <a:prstGeom prst="rect">
            <a:avLst/>
          </a:prstGeom>
          <a:solidFill>
            <a:srgbClr val="133176"/>
          </a:solidFill>
          <a:ln w="9525">
            <a:solidFill>
              <a:srgbClr val="133176"/>
            </a:solidFill>
            <a:miter lim="800000"/>
            <a:headEnd/>
            <a:tailEnd/>
          </a:ln>
          <a:effectLst>
            <a:outerShdw blurRad="63500"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a:solidFill>
                <a:schemeClr val="lt1"/>
              </a:solidFill>
              <a:latin typeface="+mn-lt"/>
              <a:ea typeface="+mn-ea"/>
              <a:cs typeface="+mn-cs"/>
            </a:endParaRPr>
          </a:p>
        </p:txBody>
      </p:sp>
      <p:pic>
        <p:nvPicPr>
          <p:cNvPr id="1033" name="Picture 17" descr="LOGO CE_Vertical_EN_NEG_quadri_H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marL="358775" indent="-358775" algn="l" rtl="0" eaLnBrk="0" fontAlgn="base" hangingPunct="0">
        <a:spcBef>
          <a:spcPct val="0"/>
        </a:spcBef>
        <a:spcAft>
          <a:spcPct val="0"/>
        </a:spcAft>
        <a:defRPr sz="3000" b="1">
          <a:solidFill>
            <a:srgbClr val="0F5494"/>
          </a:solidFill>
          <a:latin typeface="+mj-lt"/>
          <a:ea typeface="+mj-ea"/>
          <a:cs typeface="ＭＳ Ｐゴシック" charset="0"/>
        </a:defRPr>
      </a:lvl1pPr>
      <a:lvl2pPr marL="358775" indent="-358775" algn="l" rtl="0" eaLnBrk="0" fontAlgn="base" hangingPunct="0">
        <a:spcBef>
          <a:spcPct val="0"/>
        </a:spcBef>
        <a:spcAft>
          <a:spcPct val="0"/>
        </a:spcAft>
        <a:defRPr sz="3000" b="1">
          <a:solidFill>
            <a:srgbClr val="0F5494"/>
          </a:solidFill>
          <a:latin typeface="Verdana" charset="0"/>
          <a:ea typeface="ＭＳ Ｐゴシック" charset="0"/>
          <a:cs typeface="ＭＳ Ｐゴシック" charset="0"/>
        </a:defRPr>
      </a:lvl2pPr>
      <a:lvl3pPr marL="358775" indent="-358775" algn="l" rtl="0" eaLnBrk="0" fontAlgn="base" hangingPunct="0">
        <a:spcBef>
          <a:spcPct val="0"/>
        </a:spcBef>
        <a:spcAft>
          <a:spcPct val="0"/>
        </a:spcAft>
        <a:defRPr sz="3000" b="1">
          <a:solidFill>
            <a:srgbClr val="0F5494"/>
          </a:solidFill>
          <a:latin typeface="Verdana" charset="0"/>
          <a:ea typeface="ＭＳ Ｐゴシック" charset="0"/>
          <a:cs typeface="ＭＳ Ｐゴシック" charset="0"/>
        </a:defRPr>
      </a:lvl3pPr>
      <a:lvl4pPr marL="358775" indent="-358775" algn="l" rtl="0" eaLnBrk="0" fontAlgn="base" hangingPunct="0">
        <a:spcBef>
          <a:spcPct val="0"/>
        </a:spcBef>
        <a:spcAft>
          <a:spcPct val="0"/>
        </a:spcAft>
        <a:defRPr sz="3000" b="1">
          <a:solidFill>
            <a:srgbClr val="0F5494"/>
          </a:solidFill>
          <a:latin typeface="Verdana" charset="0"/>
          <a:ea typeface="ＭＳ Ｐゴシック" charset="0"/>
          <a:cs typeface="ＭＳ Ｐゴシック" charset="0"/>
        </a:defRPr>
      </a:lvl4pPr>
      <a:lvl5pPr marL="358775" indent="-358775" algn="l" rtl="0" eaLnBrk="0" fontAlgn="base" hangingPunct="0">
        <a:spcBef>
          <a:spcPct val="0"/>
        </a:spcBef>
        <a:spcAft>
          <a:spcPct val="0"/>
        </a:spcAft>
        <a:defRPr sz="3000" b="1">
          <a:solidFill>
            <a:srgbClr val="0F5494"/>
          </a:solidFill>
          <a:latin typeface="Verdana" charset="0"/>
          <a:ea typeface="ＭＳ Ｐゴシック" charset="0"/>
          <a:cs typeface="ＭＳ Ｐゴシック" charset="0"/>
        </a:defRPr>
      </a:lvl5pPr>
      <a:lvl6pPr marL="815975" algn="l" rtl="0" fontAlgn="base">
        <a:spcBef>
          <a:spcPct val="0"/>
        </a:spcBef>
        <a:spcAft>
          <a:spcPct val="0"/>
        </a:spcAft>
        <a:defRPr sz="3000" b="1">
          <a:solidFill>
            <a:srgbClr val="0F5494"/>
          </a:solidFill>
          <a:latin typeface="Verdana" charset="0"/>
          <a:ea typeface="ＭＳ Ｐゴシック" charset="0"/>
        </a:defRPr>
      </a:lvl6pPr>
      <a:lvl7pPr marL="1273175" algn="l" rtl="0" fontAlgn="base">
        <a:spcBef>
          <a:spcPct val="0"/>
        </a:spcBef>
        <a:spcAft>
          <a:spcPct val="0"/>
        </a:spcAft>
        <a:defRPr sz="3000" b="1">
          <a:solidFill>
            <a:srgbClr val="0F5494"/>
          </a:solidFill>
          <a:latin typeface="Verdana" charset="0"/>
          <a:ea typeface="ＭＳ Ｐゴシック" charset="0"/>
        </a:defRPr>
      </a:lvl7pPr>
      <a:lvl8pPr marL="1730375" algn="l" rtl="0" fontAlgn="base">
        <a:spcBef>
          <a:spcPct val="0"/>
        </a:spcBef>
        <a:spcAft>
          <a:spcPct val="0"/>
        </a:spcAft>
        <a:defRPr sz="3000" b="1">
          <a:solidFill>
            <a:srgbClr val="0F5494"/>
          </a:solidFill>
          <a:latin typeface="Verdana" charset="0"/>
          <a:ea typeface="ＭＳ Ｐゴシック" charset="0"/>
        </a:defRPr>
      </a:lvl8pPr>
      <a:lvl9pPr marL="2187575" algn="l" rtl="0" fontAlgn="base">
        <a:spcBef>
          <a:spcPct val="0"/>
        </a:spcBef>
        <a:spcAft>
          <a:spcPct val="0"/>
        </a:spcAft>
        <a:defRPr sz="3000" b="1">
          <a:solidFill>
            <a:srgbClr val="0F5494"/>
          </a:solidFill>
          <a:latin typeface="Verdana" charset="0"/>
          <a:ea typeface="ＭＳ Ｐゴシック"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ＭＳ Ｐゴシック" charset="0"/>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ea typeface="+mn-ea"/>
        </a:defRPr>
      </a:lvl2pPr>
      <a:lvl3pPr marL="1143000" indent="-228600" algn="l" rtl="0" eaLnBrk="0" fontAlgn="base" hangingPunct="0">
        <a:spcBef>
          <a:spcPct val="20000"/>
        </a:spcBef>
        <a:spcAft>
          <a:spcPct val="0"/>
        </a:spcAft>
        <a:defRPr sz="1400">
          <a:solidFill>
            <a:srgbClr val="0F5494"/>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Arial" charset="0"/>
          <a:ea typeface="+mn-ea"/>
        </a:defRPr>
      </a:lvl4pPr>
      <a:lvl5pPr marL="2057400" indent="-228600" algn="l" rtl="0" eaLnBrk="0" fontAlgn="base" hangingPunct="0">
        <a:spcBef>
          <a:spcPct val="20000"/>
        </a:spcBef>
        <a:spcAft>
          <a:spcPct val="0"/>
        </a:spcAft>
        <a:buChar char="»"/>
        <a:defRPr sz="2000">
          <a:solidFill>
            <a:schemeClr val="tx1"/>
          </a:solidFill>
          <a:latin typeface="Arial" charset="0"/>
          <a:ea typeface="+mn-ea"/>
        </a:defRPr>
      </a:lvl5pPr>
      <a:lvl6pPr marL="2514600" indent="-228600" algn="l" rtl="0" fontAlgn="base">
        <a:spcBef>
          <a:spcPct val="20000"/>
        </a:spcBef>
        <a:spcAft>
          <a:spcPct val="0"/>
        </a:spcAft>
        <a:buChar char="»"/>
        <a:defRPr sz="2000">
          <a:solidFill>
            <a:schemeClr val="tx1"/>
          </a:solidFill>
          <a:latin typeface="Arial" charset="0"/>
          <a:ea typeface="+mn-ea"/>
        </a:defRPr>
      </a:lvl6pPr>
      <a:lvl7pPr marL="2971800" indent="-228600" algn="l" rtl="0" fontAlgn="base">
        <a:spcBef>
          <a:spcPct val="20000"/>
        </a:spcBef>
        <a:spcAft>
          <a:spcPct val="0"/>
        </a:spcAft>
        <a:buChar char="»"/>
        <a:defRPr sz="2000">
          <a:solidFill>
            <a:schemeClr val="tx1"/>
          </a:solidFill>
          <a:latin typeface="Arial" charset="0"/>
          <a:ea typeface="+mn-ea"/>
        </a:defRPr>
      </a:lvl7pPr>
      <a:lvl8pPr marL="3429000" indent="-228600" algn="l" rtl="0" fontAlgn="base">
        <a:spcBef>
          <a:spcPct val="20000"/>
        </a:spcBef>
        <a:spcAft>
          <a:spcPct val="0"/>
        </a:spcAft>
        <a:buChar char="»"/>
        <a:defRPr sz="2000">
          <a:solidFill>
            <a:schemeClr val="tx1"/>
          </a:solidFill>
          <a:latin typeface="Arial" charset="0"/>
          <a:ea typeface="+mn-ea"/>
        </a:defRPr>
      </a:lvl8pPr>
      <a:lvl9pPr marL="3886200" indent="-228600" algn="l" rtl="0" fontAlgn="base">
        <a:spcBef>
          <a:spcPct val="20000"/>
        </a:spcBef>
        <a:spcAft>
          <a:spcPct val="0"/>
        </a:spcAft>
        <a:buChar char="»"/>
        <a:defRPr sz="2000">
          <a:solidFill>
            <a:schemeClr val="tx1"/>
          </a:solidFill>
          <a:latin typeface="Arial" charset="0"/>
          <a:ea typeface="+mn-ea"/>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5" name="Rectangle 5"/>
          <p:cNvSpPr>
            <a:spLocks noGrp="1" noChangeArrowheads="1"/>
          </p:cNvSpPr>
          <p:nvPr>
            <p:ph type="ctrTitle"/>
          </p:nvPr>
        </p:nvSpPr>
        <p:spPr>
          <a:xfrm>
            <a:off x="900113" y="2565400"/>
            <a:ext cx="8135937" cy="790575"/>
          </a:xfrm>
        </p:spPr>
        <p:txBody>
          <a:bodyPr/>
          <a:lstStyle/>
          <a:p>
            <a:pPr indent="0" eaLnBrk="1" hangingPunct="1">
              <a:defRPr/>
            </a:pPr>
            <a:r>
              <a:rPr lang="fr-BE" sz="4800" dirty="0" smtClean="0">
                <a:cs typeface="+mj-cs"/>
              </a:rPr>
              <a:t>Leave no one behind </a:t>
            </a:r>
            <a:endParaRPr lang="en-GB" sz="4800" dirty="0" smtClean="0">
              <a:cs typeface="+mj-cs"/>
            </a:endParaRPr>
          </a:p>
        </p:txBody>
      </p:sp>
      <p:sp>
        <p:nvSpPr>
          <p:cNvPr id="81926" name="Rectangle 6"/>
          <p:cNvSpPr>
            <a:spLocks noGrp="1" noChangeArrowheads="1"/>
          </p:cNvSpPr>
          <p:nvPr>
            <p:ph type="subTitle" idx="1"/>
          </p:nvPr>
        </p:nvSpPr>
        <p:spPr/>
        <p:txBody>
          <a:bodyPr/>
          <a:lstStyle/>
          <a:p>
            <a:pPr eaLnBrk="1" hangingPunct="1">
              <a:defRPr/>
            </a:pPr>
            <a:r>
              <a:rPr lang="en-GB" dirty="0" smtClean="0">
                <a:cs typeface="+mn-cs"/>
              </a:rPr>
              <a:t>Rights of persons with disabilities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323850" y="2205038"/>
            <a:ext cx="8424863" cy="4319587"/>
          </a:xfrm>
          <a:prstGeom prst="ellipse">
            <a:avLst/>
          </a:prstGeom>
          <a:solidFill>
            <a:schemeClr val="bg2">
              <a:lumMod val="60000"/>
              <a:lumOff val="40000"/>
            </a:schemeClr>
          </a:solidFill>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fr-FR" sz="1400" dirty="0">
              <a:solidFill>
                <a:schemeClr val="tx1"/>
              </a:solidFill>
            </a:endParaRPr>
          </a:p>
          <a:p>
            <a:pPr algn="ctr">
              <a:defRPr/>
            </a:pPr>
            <a:endParaRPr lang="fr-FR" sz="1400" dirty="0">
              <a:solidFill>
                <a:schemeClr val="tx1"/>
              </a:solidFill>
            </a:endParaRPr>
          </a:p>
          <a:p>
            <a:pPr algn="ctr">
              <a:defRPr/>
            </a:pPr>
            <a:endParaRPr lang="fr-FR" sz="1400" dirty="0">
              <a:solidFill>
                <a:schemeClr val="tx1"/>
              </a:solidFill>
            </a:endParaRPr>
          </a:p>
          <a:p>
            <a:pPr algn="ctr">
              <a:defRPr/>
            </a:pPr>
            <a:endParaRPr lang="fr-FR" sz="1400" dirty="0">
              <a:solidFill>
                <a:schemeClr val="tx1"/>
              </a:solidFill>
            </a:endParaRPr>
          </a:p>
          <a:p>
            <a:pPr algn="ctr">
              <a:defRPr/>
            </a:pPr>
            <a:endParaRPr lang="fr-FR" sz="1400" dirty="0">
              <a:solidFill>
                <a:schemeClr val="tx1"/>
              </a:solidFill>
            </a:endParaRPr>
          </a:p>
          <a:p>
            <a:pPr algn="ctr">
              <a:defRPr/>
            </a:pPr>
            <a:endParaRPr lang="fr-FR" sz="1400" dirty="0">
              <a:solidFill>
                <a:schemeClr val="tx1"/>
              </a:solidFill>
            </a:endParaRPr>
          </a:p>
          <a:p>
            <a:pPr algn="ctr">
              <a:defRPr/>
            </a:pPr>
            <a:endParaRPr lang="fr-FR" sz="1400" dirty="0">
              <a:solidFill>
                <a:schemeClr val="tx1"/>
              </a:solidFill>
            </a:endParaRPr>
          </a:p>
          <a:p>
            <a:pPr algn="ctr">
              <a:defRPr/>
            </a:pPr>
            <a:endParaRPr lang="fr-FR" sz="1400" dirty="0">
              <a:solidFill>
                <a:schemeClr val="tx1"/>
              </a:solidFill>
            </a:endParaRPr>
          </a:p>
          <a:p>
            <a:pPr algn="ctr">
              <a:defRPr/>
            </a:pPr>
            <a:endParaRPr lang="fr-FR" sz="1400" dirty="0">
              <a:solidFill>
                <a:schemeClr val="tx1"/>
              </a:solidFill>
            </a:endParaRPr>
          </a:p>
          <a:p>
            <a:pPr algn="ctr">
              <a:defRPr/>
            </a:pPr>
            <a:endParaRPr lang="fr-FR" sz="1400" dirty="0">
              <a:solidFill>
                <a:schemeClr val="tx1"/>
              </a:solidFill>
            </a:endParaRPr>
          </a:p>
          <a:p>
            <a:pPr algn="ctr">
              <a:defRPr/>
            </a:pPr>
            <a:endParaRPr lang="fr-FR" sz="1400" dirty="0">
              <a:solidFill>
                <a:schemeClr val="tx1"/>
              </a:solidFill>
            </a:endParaRPr>
          </a:p>
          <a:p>
            <a:pPr algn="ctr">
              <a:defRPr/>
            </a:pPr>
            <a:endParaRPr lang="fr-FR" sz="1400" dirty="0">
              <a:solidFill>
                <a:schemeClr val="tx1"/>
              </a:solidFill>
            </a:endParaRPr>
          </a:p>
          <a:p>
            <a:pPr algn="ctr">
              <a:defRPr/>
            </a:pPr>
            <a:endParaRPr lang="fr-FR" sz="1400" dirty="0">
              <a:solidFill>
                <a:schemeClr val="tx1"/>
              </a:solidFill>
            </a:endParaRPr>
          </a:p>
          <a:p>
            <a:pPr algn="ctr">
              <a:defRPr/>
            </a:pPr>
            <a:endParaRPr lang="fr-FR" sz="1400" dirty="0">
              <a:solidFill>
                <a:schemeClr val="tx1"/>
              </a:solidFill>
            </a:endParaRPr>
          </a:p>
          <a:p>
            <a:pPr algn="ctr">
              <a:defRPr/>
            </a:pPr>
            <a:endParaRPr lang="fr-FR" sz="1400" dirty="0">
              <a:solidFill>
                <a:schemeClr val="tx1"/>
              </a:solidFill>
            </a:endParaRPr>
          </a:p>
          <a:p>
            <a:pPr algn="ctr">
              <a:defRPr/>
            </a:pPr>
            <a:endParaRPr lang="fr-FR" sz="1400" dirty="0">
              <a:solidFill>
                <a:schemeClr val="tx1"/>
              </a:solidFill>
            </a:endParaRPr>
          </a:p>
          <a:p>
            <a:pPr algn="ctr">
              <a:defRPr/>
            </a:pPr>
            <a:endParaRPr lang="fr-FR" sz="1400" dirty="0">
              <a:solidFill>
                <a:schemeClr val="tx1"/>
              </a:solidFill>
            </a:endParaRPr>
          </a:p>
          <a:p>
            <a:pPr algn="ctr">
              <a:defRPr/>
            </a:pPr>
            <a:r>
              <a:rPr lang="fr-FR" sz="1400" b="1" dirty="0">
                <a:solidFill>
                  <a:schemeClr val="tx1"/>
                </a:solidFill>
              </a:rPr>
              <a:t>ENVIRONMENT</a:t>
            </a:r>
            <a:r>
              <a:rPr lang="fr-FR" sz="1400" dirty="0">
                <a:solidFill>
                  <a:schemeClr val="tx1"/>
                </a:solidFill>
              </a:rPr>
              <a:t> </a:t>
            </a:r>
          </a:p>
        </p:txBody>
      </p:sp>
      <p:sp>
        <p:nvSpPr>
          <p:cNvPr id="3" name="Rectangle 2"/>
          <p:cNvSpPr/>
          <p:nvPr/>
        </p:nvSpPr>
        <p:spPr>
          <a:xfrm>
            <a:off x="1941513" y="2800350"/>
            <a:ext cx="1898650" cy="1084263"/>
          </a:xfrm>
          <a:prstGeom prst="rect">
            <a:avLst/>
          </a:prstGeom>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fr-FR" sz="1400" b="1" kern="0" dirty="0" err="1">
                <a:solidFill>
                  <a:schemeClr val="tx1"/>
                </a:solidFill>
                <a:latin typeface="Gill Sans MT"/>
              </a:rPr>
              <a:t>Persons</a:t>
            </a:r>
            <a:r>
              <a:rPr lang="fr-FR" sz="1400" b="1" kern="0" dirty="0">
                <a:solidFill>
                  <a:schemeClr val="tx1"/>
                </a:solidFill>
                <a:latin typeface="Gill Sans MT"/>
              </a:rPr>
              <a:t> </a:t>
            </a:r>
            <a:r>
              <a:rPr lang="fr-FR" sz="1400" b="1" kern="0" dirty="0" err="1">
                <a:solidFill>
                  <a:schemeClr val="tx1"/>
                </a:solidFill>
                <a:latin typeface="Gill Sans MT"/>
              </a:rPr>
              <a:t>with</a:t>
            </a:r>
            <a:r>
              <a:rPr lang="fr-FR" sz="1400" b="1" kern="0" dirty="0">
                <a:solidFill>
                  <a:schemeClr val="tx1"/>
                </a:solidFill>
                <a:latin typeface="Gill Sans MT"/>
              </a:rPr>
              <a:t> </a:t>
            </a:r>
            <a:r>
              <a:rPr lang="fr-FR" sz="1400" b="1" kern="0" dirty="0" err="1">
                <a:solidFill>
                  <a:schemeClr val="tx1"/>
                </a:solidFill>
                <a:latin typeface="Gill Sans MT"/>
              </a:rPr>
              <a:t>disabilities</a:t>
            </a:r>
            <a:r>
              <a:rPr lang="fr-FR" sz="1400" b="1" kern="0" dirty="0">
                <a:solidFill>
                  <a:schemeClr val="tx1"/>
                </a:solidFill>
                <a:latin typeface="Gill Sans MT"/>
              </a:rPr>
              <a:t> </a:t>
            </a:r>
          </a:p>
          <a:p>
            <a:pPr algn="ctr">
              <a:defRPr/>
            </a:pPr>
            <a:endParaRPr lang="fr-FR" sz="1400" b="1" kern="0" dirty="0">
              <a:solidFill>
                <a:schemeClr val="tx1"/>
              </a:solidFill>
              <a:latin typeface="Gill Sans MT"/>
            </a:endParaRPr>
          </a:p>
        </p:txBody>
      </p:sp>
      <p:sp>
        <p:nvSpPr>
          <p:cNvPr id="4" name="Rectangle 3"/>
          <p:cNvSpPr/>
          <p:nvPr/>
        </p:nvSpPr>
        <p:spPr>
          <a:xfrm>
            <a:off x="5289640" y="2800825"/>
            <a:ext cx="2010741" cy="1083884"/>
          </a:xfrm>
          <a:prstGeom prst="rect">
            <a:avLst/>
          </a:prstGeom>
          <a:solidFill>
            <a:srgbClr val="FFFF00"/>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rgbClr val="FEB80A"/>
            </a:contourClr>
          </a:sp3d>
        </p:spPr>
        <p:txBody>
          <a:bodyPr anchor="ctr"/>
          <a:lstStyle/>
          <a:p>
            <a:pPr algn="ctr">
              <a:defRPr/>
            </a:pPr>
            <a:r>
              <a:rPr lang="fr-FR" sz="1400" b="1" kern="0" dirty="0" err="1">
                <a:latin typeface="Gill Sans MT"/>
                <a:cs typeface="+mn-cs"/>
              </a:rPr>
              <a:t>Community</a:t>
            </a:r>
            <a:r>
              <a:rPr lang="fr-FR" sz="1400" kern="0" dirty="0">
                <a:latin typeface="Gill Sans MT"/>
                <a:cs typeface="+mn-cs"/>
              </a:rPr>
              <a:t> </a:t>
            </a:r>
            <a:r>
              <a:rPr lang="fr-FR" sz="1400" kern="0" dirty="0" err="1">
                <a:latin typeface="Gill Sans MT"/>
                <a:cs typeface="+mn-cs"/>
              </a:rPr>
              <a:t>mainstream</a:t>
            </a:r>
            <a:r>
              <a:rPr lang="fr-FR" sz="1400" kern="0" dirty="0">
                <a:latin typeface="Gill Sans MT"/>
                <a:cs typeface="+mn-cs"/>
              </a:rPr>
              <a:t> services, infrastructures, information</a:t>
            </a:r>
          </a:p>
          <a:p>
            <a:pPr algn="ctr">
              <a:defRPr/>
            </a:pPr>
            <a:r>
              <a:rPr lang="fr-FR" sz="1400" kern="0" dirty="0" err="1">
                <a:latin typeface="Gill Sans MT"/>
                <a:cs typeface="+mn-cs"/>
              </a:rPr>
              <a:t>Community</a:t>
            </a:r>
            <a:r>
              <a:rPr lang="fr-FR" sz="1400" kern="0" dirty="0">
                <a:latin typeface="Gill Sans MT"/>
                <a:cs typeface="+mn-cs"/>
              </a:rPr>
              <a:t> life </a:t>
            </a:r>
          </a:p>
          <a:p>
            <a:pPr algn="ctr">
              <a:defRPr/>
            </a:pPr>
            <a:endParaRPr lang="fr-FR" sz="1400" b="1" kern="0" dirty="0">
              <a:latin typeface="Gill Sans MT"/>
              <a:cs typeface="+mn-cs"/>
            </a:endParaRPr>
          </a:p>
        </p:txBody>
      </p:sp>
      <p:sp>
        <p:nvSpPr>
          <p:cNvPr id="5" name="Rectangle 4"/>
          <p:cNvSpPr/>
          <p:nvPr/>
        </p:nvSpPr>
        <p:spPr>
          <a:xfrm>
            <a:off x="3734406" y="4131486"/>
            <a:ext cx="1774310" cy="843021"/>
          </a:xfrm>
          <a:prstGeom prst="rect">
            <a:avLst/>
          </a:prstGeom>
          <a:gradFill rotWithShape="1">
            <a:gsLst>
              <a:gs pos="0">
                <a:srgbClr val="84AA33">
                  <a:tint val="92000"/>
                  <a:satMod val="170000"/>
                </a:srgbClr>
              </a:gs>
              <a:gs pos="15000">
                <a:srgbClr val="84AA33">
                  <a:tint val="92000"/>
                  <a:shade val="99000"/>
                  <a:satMod val="170000"/>
                </a:srgbClr>
              </a:gs>
              <a:gs pos="62000">
                <a:srgbClr val="84AA33">
                  <a:tint val="96000"/>
                  <a:shade val="80000"/>
                  <a:satMod val="170000"/>
                </a:srgbClr>
              </a:gs>
              <a:gs pos="97000">
                <a:srgbClr val="84AA33">
                  <a:tint val="98000"/>
                  <a:shade val="63000"/>
                  <a:satMod val="170000"/>
                </a:srgbClr>
              </a:gs>
              <a:gs pos="100000">
                <a:srgbClr val="84AA33">
                  <a:shade val="62000"/>
                  <a:satMod val="170000"/>
                </a:srgb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rgbClr val="84AA33"/>
            </a:contourClr>
          </a:sp3d>
        </p:spPr>
        <p:txBody>
          <a:bodyPr anchor="ctr"/>
          <a:lstStyle/>
          <a:p>
            <a:pPr algn="ctr">
              <a:defRPr/>
            </a:pPr>
            <a:r>
              <a:rPr lang="fr-FR" sz="1400" kern="0" dirty="0">
                <a:latin typeface="Gill Sans MT"/>
                <a:cs typeface="+mn-cs"/>
              </a:rPr>
              <a:t>More participation of </a:t>
            </a:r>
            <a:r>
              <a:rPr lang="fr-FR" sz="1400" kern="0" dirty="0" err="1">
                <a:latin typeface="Gill Sans MT"/>
                <a:cs typeface="+mn-cs"/>
              </a:rPr>
              <a:t>persons</a:t>
            </a:r>
            <a:r>
              <a:rPr lang="fr-FR" sz="1400" kern="0" dirty="0">
                <a:latin typeface="Gill Sans MT"/>
                <a:cs typeface="+mn-cs"/>
              </a:rPr>
              <a:t> </a:t>
            </a:r>
            <a:r>
              <a:rPr lang="fr-FR" sz="1400" kern="0" dirty="0" err="1">
                <a:latin typeface="Gill Sans MT"/>
                <a:cs typeface="+mn-cs"/>
              </a:rPr>
              <a:t>with</a:t>
            </a:r>
            <a:r>
              <a:rPr lang="fr-FR" sz="1400" kern="0" dirty="0">
                <a:latin typeface="Gill Sans MT"/>
                <a:cs typeface="+mn-cs"/>
              </a:rPr>
              <a:t> </a:t>
            </a:r>
            <a:r>
              <a:rPr lang="fr-FR" sz="1400" kern="0" dirty="0" err="1">
                <a:latin typeface="Gill Sans MT"/>
                <a:cs typeface="+mn-cs"/>
              </a:rPr>
              <a:t>disabilities</a:t>
            </a:r>
            <a:r>
              <a:rPr lang="fr-FR" sz="1400" kern="0" dirty="0">
                <a:latin typeface="Gill Sans MT"/>
                <a:cs typeface="+mn-cs"/>
              </a:rPr>
              <a:t> in </a:t>
            </a:r>
            <a:r>
              <a:rPr lang="fr-FR" sz="1400" kern="0" dirty="0" err="1">
                <a:latin typeface="Gill Sans MT"/>
                <a:cs typeface="+mn-cs"/>
              </a:rPr>
              <a:t>community</a:t>
            </a:r>
            <a:endParaRPr lang="fr-FR" sz="1400" kern="0" dirty="0">
              <a:latin typeface="Gill Sans MT"/>
              <a:cs typeface="+mn-cs"/>
            </a:endParaRPr>
          </a:p>
        </p:txBody>
      </p:sp>
      <p:sp>
        <p:nvSpPr>
          <p:cNvPr id="6" name="Rectangle 5"/>
          <p:cNvSpPr/>
          <p:nvPr/>
        </p:nvSpPr>
        <p:spPr>
          <a:xfrm>
            <a:off x="1719263" y="5237163"/>
            <a:ext cx="2182812" cy="685800"/>
          </a:xfrm>
          <a:prstGeom prst="rect">
            <a:avLst/>
          </a:prstGeom>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fr-FR" sz="1400" kern="0" dirty="0">
                <a:solidFill>
                  <a:schemeClr val="tx1"/>
                </a:solidFill>
                <a:latin typeface="Gill Sans MT"/>
              </a:rPr>
              <a:t>More confidence, </a:t>
            </a:r>
          </a:p>
          <a:p>
            <a:pPr algn="ctr">
              <a:defRPr/>
            </a:pPr>
            <a:r>
              <a:rPr lang="fr-FR" sz="1400" kern="0" dirty="0">
                <a:solidFill>
                  <a:schemeClr val="tx1"/>
                </a:solidFill>
                <a:latin typeface="Gill Sans MT"/>
              </a:rPr>
              <a:t>more </a:t>
            </a:r>
            <a:r>
              <a:rPr lang="fr-FR" sz="1400" kern="0" dirty="0" err="1">
                <a:solidFill>
                  <a:schemeClr val="tx1"/>
                </a:solidFill>
                <a:latin typeface="Gill Sans MT"/>
              </a:rPr>
              <a:t>opportunities</a:t>
            </a:r>
            <a:r>
              <a:rPr lang="fr-FR" sz="1400" kern="0" dirty="0">
                <a:solidFill>
                  <a:schemeClr val="tx1"/>
                </a:solidFill>
                <a:latin typeface="Gill Sans MT"/>
              </a:rPr>
              <a:t>,</a:t>
            </a:r>
          </a:p>
        </p:txBody>
      </p:sp>
      <p:sp>
        <p:nvSpPr>
          <p:cNvPr id="7" name="Left-Right-Up Arrow 10"/>
          <p:cNvSpPr/>
          <p:nvPr/>
        </p:nvSpPr>
        <p:spPr>
          <a:xfrm rot="10800000">
            <a:off x="3902075" y="3375025"/>
            <a:ext cx="1373188" cy="661988"/>
          </a:xfrm>
          <a:prstGeom prst="leftRightUpArrow">
            <a:avLst/>
          </a:prstGeom>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fr-FR" sz="1400" kern="0">
              <a:solidFill>
                <a:schemeClr val="tx1"/>
              </a:solidFill>
              <a:latin typeface="Gill Sans MT"/>
            </a:endParaRPr>
          </a:p>
        </p:txBody>
      </p:sp>
      <p:sp>
        <p:nvSpPr>
          <p:cNvPr id="8" name="Rectangle 7"/>
          <p:cNvSpPr/>
          <p:nvPr/>
        </p:nvSpPr>
        <p:spPr>
          <a:xfrm>
            <a:off x="5289550" y="5237163"/>
            <a:ext cx="2144713" cy="685800"/>
          </a:xfrm>
          <a:prstGeom prst="rect">
            <a:avLst/>
          </a:prstGeom>
          <a:solidFill>
            <a:srgbClr val="FFFF00"/>
          </a:solidFill>
          <a:ln w="25400" cap="flat" cmpd="sng" algn="ctr">
            <a:solidFill>
              <a:srgbClr val="475A8D"/>
            </a:solidFill>
            <a:prstDash val="solid"/>
          </a:ln>
          <a:effectLst/>
        </p:spPr>
        <p:txBody>
          <a:bodyPr anchor="ctr"/>
          <a:lstStyle/>
          <a:p>
            <a:pPr algn="ctr">
              <a:defRPr/>
            </a:pPr>
            <a:r>
              <a:rPr lang="fr-FR" sz="1400" kern="0" dirty="0">
                <a:latin typeface="Gill Sans MT"/>
                <a:cs typeface="+mn-cs"/>
              </a:rPr>
              <a:t>More engagement, more </a:t>
            </a:r>
            <a:r>
              <a:rPr lang="fr-FR" sz="1400" kern="0" dirty="0" err="1">
                <a:latin typeface="Gill Sans MT"/>
                <a:cs typeface="+mn-cs"/>
              </a:rPr>
              <a:t>awareness</a:t>
            </a:r>
            <a:r>
              <a:rPr lang="fr-FR" sz="1400" kern="0" dirty="0">
                <a:latin typeface="Gill Sans MT"/>
                <a:cs typeface="+mn-cs"/>
              </a:rPr>
              <a:t>, more </a:t>
            </a:r>
            <a:r>
              <a:rPr lang="fr-FR" sz="1400" kern="0" dirty="0" err="1">
                <a:latin typeface="Gill Sans MT"/>
                <a:cs typeface="+mn-cs"/>
              </a:rPr>
              <a:t>accessibility</a:t>
            </a:r>
            <a:r>
              <a:rPr lang="fr-FR" sz="1400" kern="0" dirty="0">
                <a:latin typeface="Gill Sans MT"/>
                <a:cs typeface="+mn-cs"/>
              </a:rPr>
              <a:t>, more support  </a:t>
            </a:r>
          </a:p>
        </p:txBody>
      </p:sp>
      <p:sp>
        <p:nvSpPr>
          <p:cNvPr id="9" name="Left-Right-Up Arrow 12"/>
          <p:cNvSpPr/>
          <p:nvPr/>
        </p:nvSpPr>
        <p:spPr>
          <a:xfrm>
            <a:off x="3902075" y="5121275"/>
            <a:ext cx="1373188" cy="661988"/>
          </a:xfrm>
          <a:prstGeom prst="leftRightUpArrow">
            <a:avLst/>
          </a:prstGeom>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fr-FR" sz="1400" kern="0">
              <a:solidFill>
                <a:schemeClr val="tx1"/>
              </a:solidFill>
              <a:latin typeface="Gill Sans MT"/>
            </a:endParaRPr>
          </a:p>
        </p:txBody>
      </p:sp>
      <p:sp>
        <p:nvSpPr>
          <p:cNvPr id="10" name="Curved Right Arrow 14"/>
          <p:cNvSpPr/>
          <p:nvPr/>
        </p:nvSpPr>
        <p:spPr>
          <a:xfrm rot="10800000" flipH="1">
            <a:off x="1346200" y="3606800"/>
            <a:ext cx="657225" cy="1581150"/>
          </a:xfrm>
          <a:prstGeom prst="curvedRightArrow">
            <a:avLst/>
          </a:prstGeom>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fr-FR" sz="1400" kern="0">
              <a:solidFill>
                <a:schemeClr val="tx1"/>
              </a:solidFill>
              <a:latin typeface="Gill Sans MT"/>
            </a:endParaRPr>
          </a:p>
        </p:txBody>
      </p:sp>
      <p:sp>
        <p:nvSpPr>
          <p:cNvPr id="11" name="Curved Right Arrow 13"/>
          <p:cNvSpPr/>
          <p:nvPr/>
        </p:nvSpPr>
        <p:spPr>
          <a:xfrm rot="10579279">
            <a:off x="7180263" y="3563938"/>
            <a:ext cx="657225" cy="1581150"/>
          </a:xfrm>
          <a:prstGeom prst="curvedRightArrow">
            <a:avLst/>
          </a:prstGeom>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fr-FR" sz="1400" kern="0">
              <a:solidFill>
                <a:schemeClr val="tx1"/>
              </a:solidFill>
              <a:latin typeface="Gill Sans MT"/>
            </a:endParaRPr>
          </a:p>
        </p:txBody>
      </p:sp>
      <p:sp>
        <p:nvSpPr>
          <p:cNvPr id="12" name="Rectangle 11"/>
          <p:cNvSpPr/>
          <p:nvPr/>
        </p:nvSpPr>
        <p:spPr>
          <a:xfrm>
            <a:off x="6034127" y="1855497"/>
            <a:ext cx="2190750" cy="790332"/>
          </a:xfrm>
          <a:prstGeom prst="rect">
            <a:avLst/>
          </a:prstGeom>
          <a:ln/>
        </p:spPr>
        <p:style>
          <a:lnRef idx="0">
            <a:schemeClr val="accent6"/>
          </a:lnRef>
          <a:fillRef idx="3">
            <a:schemeClr val="accent6"/>
          </a:fillRef>
          <a:effectRef idx="3">
            <a:schemeClr val="accent6"/>
          </a:effectRef>
          <a:fontRef idx="minor">
            <a:schemeClr val="lt1"/>
          </a:fontRef>
        </p:style>
        <p:txBody>
          <a:bodyPr anchor="ctr"/>
          <a:lstStyle/>
          <a:p>
            <a:pPr algn="ctr">
              <a:defRPr/>
            </a:pPr>
            <a:r>
              <a:rPr lang="fr-FR" sz="1400" kern="0" dirty="0">
                <a:solidFill>
                  <a:srgbClr val="FFFFFF"/>
                </a:solidFill>
                <a:latin typeface="Gill Sans MT"/>
              </a:rPr>
              <a:t>States </a:t>
            </a:r>
            <a:r>
              <a:rPr lang="fr-FR" sz="1400" kern="0" dirty="0" err="1">
                <a:solidFill>
                  <a:srgbClr val="FFFFFF"/>
                </a:solidFill>
                <a:latin typeface="Gill Sans MT"/>
              </a:rPr>
              <a:t>ensure</a:t>
            </a:r>
            <a:r>
              <a:rPr lang="fr-FR" sz="1400" kern="0" dirty="0">
                <a:solidFill>
                  <a:srgbClr val="FFFFFF"/>
                </a:solidFill>
                <a:latin typeface="Gill Sans MT"/>
              </a:rPr>
              <a:t> Non discrimination, </a:t>
            </a:r>
            <a:r>
              <a:rPr lang="fr-FR" sz="1400" kern="0" dirty="0" err="1">
                <a:solidFill>
                  <a:srgbClr val="FFFFFF"/>
                </a:solidFill>
                <a:latin typeface="Gill Sans MT"/>
              </a:rPr>
              <a:t>Accessibility</a:t>
            </a:r>
            <a:r>
              <a:rPr lang="fr-FR" sz="1400" kern="0" dirty="0">
                <a:solidFill>
                  <a:srgbClr val="FFFFFF"/>
                </a:solidFill>
                <a:latin typeface="Gill Sans MT"/>
              </a:rPr>
              <a:t>, </a:t>
            </a:r>
            <a:r>
              <a:rPr lang="fr-FR" sz="1400" kern="0" dirty="0" err="1">
                <a:solidFill>
                  <a:srgbClr val="FFFFFF"/>
                </a:solidFill>
                <a:latin typeface="Gill Sans MT"/>
              </a:rPr>
              <a:t>Awarenes</a:t>
            </a:r>
            <a:r>
              <a:rPr lang="fr-FR" sz="1400" kern="0" dirty="0">
                <a:solidFill>
                  <a:srgbClr val="FFFFFF"/>
                </a:solidFill>
                <a:latin typeface="Gill Sans MT"/>
              </a:rPr>
              <a:t> </a:t>
            </a:r>
            <a:r>
              <a:rPr lang="fr-FR" sz="1400" kern="0" dirty="0" err="1">
                <a:solidFill>
                  <a:srgbClr val="FFFFFF"/>
                </a:solidFill>
                <a:latin typeface="Gill Sans MT"/>
              </a:rPr>
              <a:t>raising</a:t>
            </a:r>
            <a:r>
              <a:rPr lang="fr-FR" sz="1400" kern="0" dirty="0">
                <a:solidFill>
                  <a:srgbClr val="FFFFFF"/>
                </a:solidFill>
                <a:latin typeface="Gill Sans MT"/>
              </a:rPr>
              <a:t> </a:t>
            </a:r>
          </a:p>
        </p:txBody>
      </p:sp>
      <p:sp>
        <p:nvSpPr>
          <p:cNvPr id="13" name="Rectangle 12"/>
          <p:cNvSpPr/>
          <p:nvPr/>
        </p:nvSpPr>
        <p:spPr>
          <a:xfrm>
            <a:off x="871628" y="1849368"/>
            <a:ext cx="2263775" cy="737643"/>
          </a:xfrm>
          <a:prstGeom prst="rect">
            <a:avLst/>
          </a:prstGeom>
          <a:ln/>
        </p:spPr>
        <p:style>
          <a:lnRef idx="0">
            <a:schemeClr val="accent6"/>
          </a:lnRef>
          <a:fillRef idx="3">
            <a:schemeClr val="accent6"/>
          </a:fillRef>
          <a:effectRef idx="3">
            <a:schemeClr val="accent6"/>
          </a:effectRef>
          <a:fontRef idx="minor">
            <a:schemeClr val="lt1"/>
          </a:fontRef>
        </p:style>
        <p:txBody>
          <a:bodyPr anchor="ctr"/>
          <a:lstStyle/>
          <a:p>
            <a:pPr algn="ctr">
              <a:defRPr/>
            </a:pPr>
            <a:r>
              <a:rPr lang="fr-FR" sz="1400" kern="0" dirty="0">
                <a:solidFill>
                  <a:schemeClr val="bg1"/>
                </a:solidFill>
                <a:latin typeface="Gill Sans MT"/>
              </a:rPr>
              <a:t>States </a:t>
            </a:r>
            <a:r>
              <a:rPr lang="fr-FR" sz="1400" kern="0" dirty="0" err="1">
                <a:solidFill>
                  <a:schemeClr val="bg1"/>
                </a:solidFill>
                <a:latin typeface="Gill Sans MT"/>
              </a:rPr>
              <a:t>ensure</a:t>
            </a:r>
            <a:r>
              <a:rPr lang="fr-FR" sz="1400" kern="0" dirty="0">
                <a:solidFill>
                  <a:schemeClr val="bg1"/>
                </a:solidFill>
                <a:latin typeface="Gill Sans MT"/>
              </a:rPr>
              <a:t> </a:t>
            </a:r>
            <a:r>
              <a:rPr lang="fr-FR" sz="1400" kern="0" dirty="0" err="1">
                <a:solidFill>
                  <a:schemeClr val="bg1"/>
                </a:solidFill>
                <a:latin typeface="Gill Sans MT"/>
              </a:rPr>
              <a:t>access</a:t>
            </a:r>
            <a:r>
              <a:rPr lang="fr-FR" sz="1400" kern="0" dirty="0">
                <a:solidFill>
                  <a:schemeClr val="bg1"/>
                </a:solidFill>
                <a:latin typeface="Gill Sans MT"/>
              </a:rPr>
              <a:t> to support services, consultation of </a:t>
            </a:r>
            <a:r>
              <a:rPr lang="fr-FR" sz="1400" kern="0" dirty="0" err="1">
                <a:solidFill>
                  <a:schemeClr val="bg1"/>
                </a:solidFill>
                <a:latin typeface="Gill Sans MT"/>
              </a:rPr>
              <a:t>DPOs</a:t>
            </a:r>
            <a:endParaRPr lang="fr-FR" sz="1400" kern="0" dirty="0">
              <a:solidFill>
                <a:schemeClr val="bg1"/>
              </a:solidFill>
              <a:latin typeface="Gill Sans MT"/>
            </a:endParaRPr>
          </a:p>
        </p:txBody>
      </p:sp>
      <p:sp>
        <p:nvSpPr>
          <p:cNvPr id="14" name="Bent Arrow 15"/>
          <p:cNvSpPr/>
          <p:nvPr/>
        </p:nvSpPr>
        <p:spPr>
          <a:xfrm rot="10800000" flipH="1">
            <a:off x="871628" y="2675648"/>
            <a:ext cx="803275" cy="632265"/>
          </a:xfrm>
          <a:prstGeom prst="bentArrow">
            <a:avLst/>
          </a:prstGeom>
          <a:ln/>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fr-FR" sz="1400" kern="0">
              <a:solidFill>
                <a:schemeClr val="tx1"/>
              </a:solidFill>
              <a:latin typeface="Gill Sans MT"/>
            </a:endParaRPr>
          </a:p>
        </p:txBody>
      </p:sp>
      <p:sp>
        <p:nvSpPr>
          <p:cNvPr id="15" name="Bent Arrow 16"/>
          <p:cNvSpPr/>
          <p:nvPr/>
        </p:nvSpPr>
        <p:spPr>
          <a:xfrm rot="10800000">
            <a:off x="7494627" y="2728998"/>
            <a:ext cx="730250" cy="579577"/>
          </a:xfrm>
          <a:prstGeom prst="bentArrow">
            <a:avLst/>
          </a:prstGeom>
          <a:ln/>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fr-FR" sz="1400" kern="0">
              <a:solidFill>
                <a:schemeClr val="tx1"/>
              </a:solidFill>
              <a:latin typeface="Gill Sans MT"/>
            </a:endParaRPr>
          </a:p>
        </p:txBody>
      </p:sp>
      <p:sp>
        <p:nvSpPr>
          <p:cNvPr id="17" name="Titre 16"/>
          <p:cNvSpPr>
            <a:spLocks noGrp="1"/>
          </p:cNvSpPr>
          <p:nvPr>
            <p:ph type="title"/>
          </p:nvPr>
        </p:nvSpPr>
        <p:spPr>
          <a:xfrm>
            <a:off x="931863" y="981075"/>
            <a:ext cx="8229600" cy="936625"/>
          </a:xfrm>
        </p:spPr>
        <p:txBody>
          <a:bodyPr/>
          <a:lstStyle/>
          <a:p>
            <a:pPr indent="0" eaLnBrk="1" hangingPunct="1">
              <a:defRPr/>
            </a:pPr>
            <a:r>
              <a:rPr lang="fr-FR" dirty="0" smtClean="0">
                <a:cs typeface="+mj-cs"/>
              </a:rPr>
              <a:t>The </a:t>
            </a:r>
            <a:r>
              <a:rPr lang="fr-FR" dirty="0" err="1" smtClean="0">
                <a:cs typeface="+mj-cs"/>
              </a:rPr>
              <a:t>virtous</a:t>
            </a:r>
            <a:r>
              <a:rPr lang="fr-FR" dirty="0" smtClean="0">
                <a:cs typeface="+mj-cs"/>
              </a:rPr>
              <a:t> </a:t>
            </a:r>
            <a:r>
              <a:rPr lang="fr-FR" dirty="0" err="1" smtClean="0">
                <a:cs typeface="+mj-cs"/>
              </a:rPr>
              <a:t>circle</a:t>
            </a:r>
            <a:r>
              <a:rPr lang="fr-FR" dirty="0" smtClean="0">
                <a:cs typeface="+mj-cs"/>
              </a:rPr>
              <a:t> of inclusion</a:t>
            </a:r>
            <a:endParaRPr lang="fr-FR" dirty="0">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2"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3" grpId="0" animBg="1"/>
      <p:bldP spid="6"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4938" y="981075"/>
            <a:ext cx="9017000" cy="1143000"/>
          </a:xfrm>
        </p:spPr>
        <p:txBody>
          <a:bodyPr>
            <a:normAutofit/>
          </a:bodyPr>
          <a:lstStyle/>
          <a:p>
            <a:pPr indent="0" eaLnBrk="1" hangingPunct="1">
              <a:defRPr/>
            </a:pPr>
            <a:r>
              <a:rPr lang="fr-FR" dirty="0" smtClean="0">
                <a:cs typeface="+mj-cs"/>
              </a:rPr>
              <a:t>Diversity of </a:t>
            </a:r>
            <a:r>
              <a:rPr lang="fr-FR" dirty="0" err="1" smtClean="0">
                <a:cs typeface="+mj-cs"/>
              </a:rPr>
              <a:t>persons</a:t>
            </a:r>
            <a:r>
              <a:rPr lang="fr-FR" dirty="0" smtClean="0">
                <a:cs typeface="+mj-cs"/>
              </a:rPr>
              <a:t> </a:t>
            </a:r>
            <a:r>
              <a:rPr lang="fr-FR" dirty="0" err="1" smtClean="0">
                <a:cs typeface="+mj-cs"/>
              </a:rPr>
              <a:t>with</a:t>
            </a:r>
            <a:r>
              <a:rPr lang="fr-FR" dirty="0" smtClean="0">
                <a:cs typeface="+mj-cs"/>
              </a:rPr>
              <a:t> </a:t>
            </a:r>
            <a:r>
              <a:rPr lang="fr-FR" dirty="0" err="1" smtClean="0">
                <a:cs typeface="+mj-cs"/>
              </a:rPr>
              <a:t>disabilities</a:t>
            </a:r>
            <a:r>
              <a:rPr lang="fr-FR" dirty="0" smtClean="0">
                <a:cs typeface="+mj-cs"/>
              </a:rPr>
              <a:t>, support </a:t>
            </a:r>
            <a:r>
              <a:rPr lang="fr-FR" dirty="0" err="1" smtClean="0">
                <a:cs typeface="+mj-cs"/>
              </a:rPr>
              <a:t>needs</a:t>
            </a:r>
            <a:r>
              <a:rPr lang="fr-FR" dirty="0" smtClean="0">
                <a:cs typeface="+mj-cs"/>
              </a:rPr>
              <a:t> and </a:t>
            </a:r>
            <a:r>
              <a:rPr lang="fr-FR" dirty="0" err="1" smtClean="0">
                <a:cs typeface="+mj-cs"/>
              </a:rPr>
              <a:t>barriers</a:t>
            </a:r>
            <a:r>
              <a:rPr lang="fr-FR" dirty="0" smtClean="0">
                <a:cs typeface="+mj-cs"/>
              </a:rPr>
              <a:t> </a:t>
            </a:r>
            <a:r>
              <a:rPr lang="fr-FR" dirty="0" err="1" smtClean="0">
                <a:cs typeface="+mj-cs"/>
              </a:rPr>
              <a:t>removals</a:t>
            </a:r>
            <a:r>
              <a:rPr lang="fr-FR" dirty="0" smtClean="0">
                <a:cs typeface="+mj-cs"/>
              </a:rPr>
              <a:t> </a:t>
            </a:r>
            <a:endParaRPr lang="fr-FR" dirty="0">
              <a:cs typeface="+mj-cs"/>
            </a:endParaRPr>
          </a:p>
        </p:txBody>
      </p:sp>
      <p:sp>
        <p:nvSpPr>
          <p:cNvPr id="3" name="Espace réservé du contenu 2"/>
          <p:cNvSpPr>
            <a:spLocks noGrp="1"/>
          </p:cNvSpPr>
          <p:nvPr>
            <p:ph idx="1"/>
          </p:nvPr>
        </p:nvSpPr>
        <p:spPr>
          <a:xfrm>
            <a:off x="468313" y="2133600"/>
            <a:ext cx="8229600" cy="4203700"/>
          </a:xfrm>
        </p:spPr>
        <p:txBody>
          <a:bodyPr>
            <a:normAutofit fontScale="47500" lnSpcReduction="20000"/>
          </a:bodyPr>
          <a:lstStyle/>
          <a:p>
            <a:pPr eaLnBrk="1" hangingPunct="1">
              <a:defRPr/>
            </a:pPr>
            <a:r>
              <a:rPr lang="en-US" sz="3800" dirty="0">
                <a:cs typeface="+mn-cs"/>
              </a:rPr>
              <a:t>Persons with low vision</a:t>
            </a:r>
          </a:p>
          <a:p>
            <a:pPr lvl="1" eaLnBrk="1" hangingPunct="1">
              <a:defRPr/>
            </a:pPr>
            <a:r>
              <a:rPr lang="en-US" sz="3800" b="0" dirty="0"/>
              <a:t>Persons with low vision may require training in mobility, access to assistive devices, specific daily living activities related skills, availability of personal assistance at some point, </a:t>
            </a:r>
            <a:endParaRPr lang="en-US" sz="3800" b="0" dirty="0" smtClean="0"/>
          </a:p>
          <a:p>
            <a:pPr lvl="1" eaLnBrk="1" hangingPunct="1">
              <a:defRPr/>
            </a:pPr>
            <a:r>
              <a:rPr lang="en-US" sz="3800" b="0" dirty="0" smtClean="0"/>
              <a:t>accessibility </a:t>
            </a:r>
            <a:r>
              <a:rPr lang="en-US" sz="3800" b="0" dirty="0"/>
              <a:t>of community services</a:t>
            </a:r>
            <a:r>
              <a:rPr lang="en-US" sz="3800" b="0" dirty="0" smtClean="0"/>
              <a:t>, including </a:t>
            </a:r>
            <a:r>
              <a:rPr lang="fr-FR" sz="3800" b="0" dirty="0" err="1"/>
              <a:t>access</a:t>
            </a:r>
            <a:r>
              <a:rPr lang="fr-FR" sz="3800" b="0" dirty="0"/>
              <a:t> to information</a:t>
            </a:r>
            <a:r>
              <a:rPr lang="en-US" sz="3800" b="0" dirty="0"/>
              <a:t>, and places, including transportation.</a:t>
            </a:r>
          </a:p>
          <a:p>
            <a:pPr marL="457200" lvl="1" indent="0" eaLnBrk="1" hangingPunct="1">
              <a:buFontTx/>
              <a:buNone/>
              <a:defRPr/>
            </a:pPr>
            <a:endParaRPr lang="en-US" sz="3800" b="0" dirty="0"/>
          </a:p>
          <a:p>
            <a:pPr eaLnBrk="1" hangingPunct="1">
              <a:defRPr/>
            </a:pPr>
            <a:r>
              <a:rPr lang="en-US" sz="3800" dirty="0" smtClean="0">
                <a:cs typeface="+mn-cs"/>
              </a:rPr>
              <a:t>Blind persons</a:t>
            </a:r>
          </a:p>
          <a:p>
            <a:pPr lvl="1" eaLnBrk="1" hangingPunct="1">
              <a:defRPr/>
            </a:pPr>
            <a:r>
              <a:rPr lang="en-US" sz="3800" b="0" dirty="0" smtClean="0"/>
              <a:t>Blind </a:t>
            </a:r>
            <a:r>
              <a:rPr lang="en-US" sz="3800" b="0" dirty="0"/>
              <a:t>persons may require training in mobility, specific daily living activities related skills, access to assistive devices and personal assistance, </a:t>
            </a:r>
            <a:endParaRPr lang="en-US" sz="3800" b="0" dirty="0" smtClean="0"/>
          </a:p>
          <a:p>
            <a:pPr lvl="1" eaLnBrk="1" hangingPunct="1">
              <a:defRPr/>
            </a:pPr>
            <a:r>
              <a:rPr lang="en-US" sz="3800" b="0" dirty="0" smtClean="0"/>
              <a:t>accessibility</a:t>
            </a:r>
            <a:r>
              <a:rPr lang="en-US" sz="3800" b="0" dirty="0"/>
              <a:t>, including information in most accessible formats such as braille, large print, audio, electronic text, of community services and places, including transportation.</a:t>
            </a:r>
          </a:p>
          <a:p>
            <a:pPr eaLnBrk="1" hangingPunct="1">
              <a:defRPr/>
            </a:pPr>
            <a:endParaRPr lang="en-US" sz="3800" dirty="0" smtClean="0">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412875"/>
            <a:ext cx="8229600" cy="5040313"/>
          </a:xfrm>
        </p:spPr>
        <p:txBody>
          <a:bodyPr>
            <a:normAutofit fontScale="55000" lnSpcReduction="20000"/>
          </a:bodyPr>
          <a:lstStyle/>
          <a:p>
            <a:pPr eaLnBrk="1" hangingPunct="1">
              <a:defRPr/>
            </a:pPr>
            <a:r>
              <a:rPr lang="en-US" sz="3800" dirty="0">
                <a:cs typeface="+mn-cs"/>
              </a:rPr>
              <a:t>Persons that are hard of hearing	</a:t>
            </a:r>
          </a:p>
          <a:p>
            <a:pPr lvl="1" eaLnBrk="1" hangingPunct="1">
              <a:defRPr/>
            </a:pPr>
            <a:r>
              <a:rPr lang="en-US" sz="3800" b="0" dirty="0"/>
              <a:t>Persons who are hard of hearing may require access to hearing aids, assistive devices, and captioning </a:t>
            </a:r>
          </a:p>
          <a:p>
            <a:pPr lvl="1" eaLnBrk="1" hangingPunct="1">
              <a:defRPr/>
            </a:pPr>
            <a:r>
              <a:rPr lang="en-US" sz="3800" b="0" dirty="0"/>
              <a:t>accessibility of public places and accommodation (hearing loop..)</a:t>
            </a:r>
          </a:p>
          <a:p>
            <a:pPr marL="457200" lvl="1" indent="0" eaLnBrk="1" hangingPunct="1">
              <a:buFontTx/>
              <a:buNone/>
              <a:defRPr/>
            </a:pPr>
            <a:endParaRPr lang="en-US" sz="3800" b="0" dirty="0"/>
          </a:p>
          <a:p>
            <a:pPr eaLnBrk="1" hangingPunct="1">
              <a:defRPr/>
            </a:pPr>
            <a:r>
              <a:rPr lang="en-US" sz="3800" dirty="0">
                <a:cs typeface="+mn-cs"/>
              </a:rPr>
              <a:t>Deaf persons</a:t>
            </a:r>
          </a:p>
          <a:p>
            <a:pPr lvl="1" eaLnBrk="1" hangingPunct="1">
              <a:defRPr/>
            </a:pPr>
            <a:r>
              <a:rPr lang="en-US" sz="3800" b="0" dirty="0"/>
              <a:t>Deaf persons need to receive community services in sign language and to be able to express themselves freely in sign language when interacting with e.g. support service personnel who should be proficient in sign language. Deaf persons may benefit from assistive devices in living independently. </a:t>
            </a:r>
          </a:p>
          <a:p>
            <a:pPr lvl="1" eaLnBrk="1" hangingPunct="1">
              <a:defRPr/>
            </a:pPr>
            <a:r>
              <a:rPr lang="en-US" sz="3800" b="0" dirty="0"/>
              <a:t>Sign language and captioning for TV and cultural services, text books …</a:t>
            </a:r>
          </a:p>
          <a:p>
            <a:pPr marL="0" indent="0" eaLnBrk="1" hangingPunct="1">
              <a:buFontTx/>
              <a:buNone/>
              <a:defRPr/>
            </a:pPr>
            <a:endParaRPr lang="en-US" dirty="0">
              <a:cs typeface="+mn-cs"/>
            </a:endParaRPr>
          </a:p>
          <a:p>
            <a:pPr eaLnBrk="1" hangingPunct="1">
              <a:defRPr/>
            </a:pPr>
            <a:endParaRPr lang="fr-FR" dirty="0">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412875"/>
            <a:ext cx="8229600" cy="5202238"/>
          </a:xfrm>
        </p:spPr>
        <p:txBody>
          <a:bodyPr>
            <a:normAutofit fontScale="92500"/>
          </a:bodyPr>
          <a:lstStyle/>
          <a:p>
            <a:pPr eaLnBrk="1" hangingPunct="1">
              <a:defRPr/>
            </a:pPr>
            <a:r>
              <a:rPr lang="en-US" sz="2100" dirty="0">
                <a:cs typeface="+mn-cs"/>
              </a:rPr>
              <a:t>Deaf blind persons</a:t>
            </a:r>
          </a:p>
          <a:p>
            <a:pPr lvl="1" eaLnBrk="1" hangingPunct="1">
              <a:defRPr/>
            </a:pPr>
            <a:r>
              <a:rPr lang="en-US" sz="2100" b="0" dirty="0"/>
              <a:t>Deaf blind persons may require training in mobility, specific daily living activities related skills, access to assistive devices, personal assistance and </a:t>
            </a:r>
            <a:r>
              <a:rPr lang="en-US" sz="2100" b="0" dirty="0" smtClean="0"/>
              <a:t>interpreters</a:t>
            </a:r>
          </a:p>
          <a:p>
            <a:pPr lvl="1" eaLnBrk="1" hangingPunct="1">
              <a:defRPr/>
            </a:pPr>
            <a:r>
              <a:rPr lang="en-US" sz="2100" b="0" dirty="0" smtClean="0"/>
              <a:t>accessibility </a:t>
            </a:r>
            <a:r>
              <a:rPr lang="en-US" sz="2100" b="0" dirty="0"/>
              <a:t>of community services and places, including </a:t>
            </a:r>
            <a:r>
              <a:rPr lang="en-US" sz="2100" b="0" dirty="0" err="1" smtClean="0"/>
              <a:t>transportatio</a:t>
            </a:r>
            <a:endParaRPr lang="en-US" sz="2100" b="0" dirty="0" smtClean="0"/>
          </a:p>
          <a:p>
            <a:pPr lvl="1" eaLnBrk="1" hangingPunct="1">
              <a:defRPr/>
            </a:pPr>
            <a:endParaRPr lang="en-US" sz="2100" b="0" dirty="0"/>
          </a:p>
          <a:p>
            <a:pPr eaLnBrk="1" hangingPunct="1">
              <a:defRPr/>
            </a:pPr>
            <a:r>
              <a:rPr lang="en-US" sz="2100" dirty="0">
                <a:cs typeface="+mn-cs"/>
              </a:rPr>
              <a:t>Person with intellectual disabilities</a:t>
            </a:r>
          </a:p>
          <a:p>
            <a:pPr lvl="1" eaLnBrk="1" hangingPunct="1">
              <a:defRPr/>
            </a:pPr>
            <a:r>
              <a:rPr lang="en-GB" sz="2100" b="0" dirty="0"/>
              <a:t>Persons with intellectual disabilities may require </a:t>
            </a:r>
            <a:r>
              <a:rPr lang="en-US" sz="2100" b="0" dirty="0"/>
              <a:t>training and counseling in daily living skills, personal assistance or community support network. </a:t>
            </a:r>
          </a:p>
          <a:p>
            <a:pPr lvl="1" eaLnBrk="1" hangingPunct="1">
              <a:defRPr/>
            </a:pPr>
            <a:r>
              <a:rPr lang="en-US" sz="2100" b="0" dirty="0"/>
              <a:t>It implies also significant awareness and shift of attitudes within community to understand the different abilities and support needs that person with intellectual disabilities might have.</a:t>
            </a:r>
          </a:p>
          <a:p>
            <a:pPr lvl="1" eaLnBrk="1" hangingPunct="1">
              <a:defRPr/>
            </a:pPr>
            <a:r>
              <a:rPr lang="en-US" sz="2100" b="0" dirty="0"/>
              <a:t>Accessibility with easy to read format</a:t>
            </a:r>
          </a:p>
          <a:p>
            <a:pPr eaLnBrk="1" hangingPunct="1">
              <a:defRPr/>
            </a:pPr>
            <a:endParaRPr lang="en-US" sz="2100" dirty="0">
              <a:cs typeface="+mn-cs"/>
            </a:endParaRPr>
          </a:p>
          <a:p>
            <a:pPr marL="457200" lvl="1" indent="0" eaLnBrk="1" hangingPunct="1">
              <a:buFontTx/>
              <a:buNone/>
              <a:defRPr/>
            </a:pPr>
            <a:endParaRPr lang="en-US" sz="2100" dirty="0" smtClean="0"/>
          </a:p>
          <a:p>
            <a:pPr eaLnBrk="1" hangingPunct="1">
              <a:defRPr/>
            </a:pPr>
            <a:endParaRPr lang="en-US" sz="2100" dirty="0" smtClean="0">
              <a:cs typeface="+mn-cs"/>
            </a:endParaRPr>
          </a:p>
          <a:p>
            <a:pPr eaLnBrk="1" hangingPunct="1">
              <a:defRPr/>
            </a:pPr>
            <a:endParaRPr lang="en-US" dirty="0" smtClean="0">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052513"/>
            <a:ext cx="8229600" cy="6048375"/>
          </a:xfrm>
        </p:spPr>
        <p:txBody>
          <a:bodyPr>
            <a:normAutofit fontScale="55000" lnSpcReduction="20000"/>
          </a:bodyPr>
          <a:lstStyle/>
          <a:p>
            <a:pPr eaLnBrk="1" hangingPunct="1">
              <a:defRPr/>
            </a:pPr>
            <a:endParaRPr lang="en-US" dirty="0" smtClean="0">
              <a:cs typeface="+mn-cs"/>
            </a:endParaRPr>
          </a:p>
          <a:p>
            <a:pPr eaLnBrk="1" hangingPunct="1">
              <a:defRPr/>
            </a:pPr>
            <a:r>
              <a:rPr lang="en-US" sz="2900" dirty="0" smtClean="0">
                <a:cs typeface="+mn-cs"/>
              </a:rPr>
              <a:t>Persons with physical disabilities</a:t>
            </a:r>
          </a:p>
          <a:p>
            <a:pPr lvl="1" eaLnBrk="1" hangingPunct="1">
              <a:defRPr/>
            </a:pPr>
            <a:r>
              <a:rPr lang="en-US" sz="2900" b="0" dirty="0" smtClean="0"/>
              <a:t>Persons with physical disabilities may require assistive devices, adaptation of their home, as well as personal assistance support and counseling for performing their activities of daily living depending of their level of support needs. </a:t>
            </a:r>
          </a:p>
          <a:p>
            <a:pPr lvl="1" eaLnBrk="1" hangingPunct="1">
              <a:defRPr/>
            </a:pPr>
            <a:r>
              <a:rPr lang="en-US" sz="2900" b="0" dirty="0" smtClean="0"/>
              <a:t>It is important to note that while the better accessibility of housing, transport and other community services and facilities will progressively decrease the need for support for many of them, the provision of personal assistance according to person’s choice will always be a key element for those with higher support needs. </a:t>
            </a:r>
          </a:p>
          <a:p>
            <a:pPr eaLnBrk="1" hangingPunct="1">
              <a:defRPr/>
            </a:pPr>
            <a:endParaRPr lang="en-US" sz="2900" dirty="0" smtClean="0">
              <a:cs typeface="+mn-cs"/>
            </a:endParaRPr>
          </a:p>
          <a:p>
            <a:pPr eaLnBrk="1" hangingPunct="1">
              <a:defRPr/>
            </a:pPr>
            <a:r>
              <a:rPr lang="en-US" sz="2900" dirty="0" smtClean="0">
                <a:cs typeface="+mn-cs"/>
              </a:rPr>
              <a:t>Person with psychosocial disabilities</a:t>
            </a:r>
          </a:p>
          <a:p>
            <a:pPr lvl="1" eaLnBrk="1" hangingPunct="1">
              <a:defRPr/>
            </a:pPr>
            <a:r>
              <a:rPr lang="en-US" sz="2900" b="0" dirty="0" smtClean="0"/>
              <a:t>Persons with psychosocial disabilities </a:t>
            </a:r>
            <a:r>
              <a:rPr lang="en-GB" sz="2900" b="0" dirty="0" smtClean="0"/>
              <a:t>may choose to access</a:t>
            </a:r>
            <a:r>
              <a:rPr lang="en-US" sz="2900" b="0" dirty="0" smtClean="0"/>
              <a:t> personal assistance, peer support or community support, peer crisis respite, and a wide range of practices. They also include mental health services that are based in community organizing work but that respect obligation of free and informed consent.</a:t>
            </a:r>
          </a:p>
          <a:p>
            <a:pPr lvl="1" eaLnBrk="1" hangingPunct="1">
              <a:defRPr/>
            </a:pPr>
            <a:r>
              <a:rPr lang="en-US" sz="2900" b="0" dirty="0" smtClean="0"/>
              <a:t>It implies also significant awareness and shift of attitudes within community to understand the support needs that person with psychosocial disabilities might have.</a:t>
            </a:r>
          </a:p>
          <a:p>
            <a:pPr marL="457200" lvl="1" indent="0" eaLnBrk="1" hangingPunct="1">
              <a:buFontTx/>
              <a:buNone/>
              <a:defRPr/>
            </a:pPr>
            <a:endParaRPr lang="en-US" sz="2900" dirty="0" smtClean="0"/>
          </a:p>
          <a:p>
            <a:pPr eaLnBrk="1" hangingPunct="1">
              <a:defRPr/>
            </a:pPr>
            <a:r>
              <a:rPr lang="en-US" sz="3300" dirty="0" smtClean="0">
                <a:cs typeface="+mn-cs"/>
              </a:rPr>
              <a:t>Persons with autism, persons with disfigurement, persons with… elderly people who do not consider themselves disabled but might have significant functional difficulties and restriction of participation…</a:t>
            </a:r>
            <a:endParaRPr lang="fr-FR" sz="3300" dirty="0" smtClean="0">
              <a:cs typeface="+mn-cs"/>
            </a:endParaRPr>
          </a:p>
          <a:p>
            <a:pPr eaLnBrk="1" hangingPunct="1">
              <a:defRPr/>
            </a:pPr>
            <a:endParaRPr lang="fr-FR" dirty="0">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Image 3" descr="hammondcondemnedpbs-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1412875"/>
            <a:ext cx="3971925" cy="257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2" name="Image 6" descr="article-2638653-1E2F8DD700000578-131_634x439.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1188" y="3429000"/>
            <a:ext cx="4273550"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Image 5" descr="DSC0409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052513"/>
            <a:ext cx="381635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Picture 2" descr="C:\My Documents\IDA\Issues\Youth\A Side event HLM on Youth\Untitled-1 cop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3321050"/>
            <a:ext cx="4233862"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2" descr="C:\My Documents\IDA\Issues\Youth\A Side event HLM on Youth\119-1903_IM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3573463"/>
            <a:ext cx="4379913" cy="328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Image 4" descr="p2010HHR_Uganda_Disabilities_thum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981075"/>
            <a:ext cx="4581525" cy="30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Cube 69"/>
          <p:cNvSpPr/>
          <p:nvPr/>
        </p:nvSpPr>
        <p:spPr>
          <a:xfrm>
            <a:off x="5487988" y="3495675"/>
            <a:ext cx="2362200" cy="762000"/>
          </a:xfrm>
          <a:prstGeom prst="cube">
            <a:avLst/>
          </a:prstGeom>
          <a:solidFill>
            <a:srgbClr val="0000FF"/>
          </a:solidFill>
          <a:ln>
            <a:solidFill>
              <a:schemeClr val="bg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3200" dirty="0">
                <a:solidFill>
                  <a:schemeClr val="tx1"/>
                </a:solidFill>
              </a:rPr>
              <a:t>State</a:t>
            </a:r>
            <a:endParaRPr lang="en-US" dirty="0">
              <a:solidFill>
                <a:schemeClr val="tx1"/>
              </a:solidFill>
            </a:endParaRPr>
          </a:p>
        </p:txBody>
      </p:sp>
      <p:sp>
        <p:nvSpPr>
          <p:cNvPr id="20483" name="Título 1"/>
          <p:cNvSpPr>
            <a:spLocks noGrp="1"/>
          </p:cNvSpPr>
          <p:nvPr>
            <p:ph type="title"/>
          </p:nvPr>
        </p:nvSpPr>
        <p:spPr>
          <a:xfrm>
            <a:off x="11113" y="1268413"/>
            <a:ext cx="8229600" cy="936625"/>
          </a:xfrm>
        </p:spPr>
        <p:txBody>
          <a:bodyPr/>
          <a:lstStyle/>
          <a:p>
            <a:pPr indent="0" algn="ctr" eaLnBrk="1" hangingPunct="1">
              <a:defRPr/>
            </a:pPr>
            <a:r>
              <a:rPr lang="pt-BR" dirty="0" err="1" smtClean="0">
                <a:ea typeface="ＭＳ Ｐゴシック" pitchFamily="34" charset="-128"/>
                <a:cs typeface="Arial" charset="0"/>
              </a:rPr>
              <a:t>Human</a:t>
            </a:r>
            <a:r>
              <a:rPr lang="pt-BR" dirty="0" smtClean="0">
                <a:ea typeface="ＭＳ Ｐゴシック" pitchFamily="34" charset="-128"/>
                <a:cs typeface="Arial" charset="0"/>
              </a:rPr>
              <a:t> </a:t>
            </a:r>
            <a:r>
              <a:rPr lang="pt-BR" dirty="0" err="1" smtClean="0">
                <a:ea typeface="ＭＳ Ｐゴシック" pitchFamily="34" charset="-128"/>
                <a:cs typeface="Arial" charset="0"/>
              </a:rPr>
              <a:t>rights</a:t>
            </a:r>
            <a:r>
              <a:rPr lang="pt-BR" dirty="0" smtClean="0">
                <a:ea typeface="ＭＳ Ｐゴシック" pitchFamily="34" charset="-128"/>
                <a:cs typeface="Arial" charset="0"/>
              </a:rPr>
              <a:t> approach</a:t>
            </a:r>
          </a:p>
        </p:txBody>
      </p:sp>
      <p:sp>
        <p:nvSpPr>
          <p:cNvPr id="5" name="Flowchart: Delay 60"/>
          <p:cNvSpPr/>
          <p:nvPr/>
        </p:nvSpPr>
        <p:spPr>
          <a:xfrm rot="16200000">
            <a:off x="2757488" y="5095875"/>
            <a:ext cx="914400" cy="609600"/>
          </a:xfrm>
          <a:prstGeom prst="flowChartDelay">
            <a:avLst/>
          </a:prstGeom>
          <a:gradFill>
            <a:gsLst>
              <a:gs pos="0">
                <a:srgbClr val="5E9EFF"/>
              </a:gs>
              <a:gs pos="39999">
                <a:srgbClr val="85C2FF"/>
              </a:gs>
              <a:gs pos="70000">
                <a:srgbClr val="C4D6EB"/>
              </a:gs>
              <a:gs pos="100000">
                <a:srgbClr val="FFEBFA"/>
              </a:gs>
            </a:gsLst>
            <a:lin ang="5400000" scaled="0"/>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Flowchart: Connector 65"/>
          <p:cNvSpPr/>
          <p:nvPr/>
        </p:nvSpPr>
        <p:spPr>
          <a:xfrm>
            <a:off x="2986088" y="4486275"/>
            <a:ext cx="457200" cy="457200"/>
          </a:xfrm>
          <a:prstGeom prst="flowChartConnector">
            <a:avLst/>
          </a:prstGeom>
          <a:gradFill>
            <a:gsLst>
              <a:gs pos="0">
                <a:srgbClr val="5E9EFF"/>
              </a:gs>
              <a:gs pos="39999">
                <a:srgbClr val="85C2FF"/>
              </a:gs>
              <a:gs pos="70000">
                <a:srgbClr val="C4D6EB"/>
              </a:gs>
              <a:gs pos="100000">
                <a:srgbClr val="FFEBFA"/>
              </a:gs>
            </a:gsLst>
            <a:lin ang="5400000" scaled="0"/>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Flowchart: Delay 66"/>
          <p:cNvSpPr/>
          <p:nvPr/>
        </p:nvSpPr>
        <p:spPr>
          <a:xfrm rot="16200000">
            <a:off x="2944813" y="5464175"/>
            <a:ext cx="914400" cy="609600"/>
          </a:xfrm>
          <a:prstGeom prst="flowChartDelay">
            <a:avLst/>
          </a:prstGeom>
          <a:solidFill>
            <a:schemeClr val="tx1">
              <a:lumMod val="95000"/>
              <a:lumOff val="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Flowchart: Connector 67"/>
          <p:cNvSpPr/>
          <p:nvPr/>
        </p:nvSpPr>
        <p:spPr>
          <a:xfrm>
            <a:off x="3173413" y="4930775"/>
            <a:ext cx="457200" cy="457200"/>
          </a:xfrm>
          <a:prstGeom prst="flowChartConnector">
            <a:avLst/>
          </a:prstGeom>
          <a:solidFill>
            <a:schemeClr val="tx2">
              <a:lumMod val="5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Flowchart: Delay 217"/>
          <p:cNvSpPr/>
          <p:nvPr/>
        </p:nvSpPr>
        <p:spPr>
          <a:xfrm rot="16200000">
            <a:off x="1906588" y="5400675"/>
            <a:ext cx="914400" cy="609600"/>
          </a:xfrm>
          <a:prstGeom prst="flowChartDelay">
            <a:avLst/>
          </a:prstGeom>
          <a:solidFill>
            <a:schemeClr val="bg1">
              <a:lumMod val="75000"/>
            </a:schemeClr>
          </a:solidFill>
          <a:ln>
            <a:solidFill>
              <a:schemeClr val="accent1">
                <a:alpha val="4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cxnSp>
        <p:nvCxnSpPr>
          <p:cNvPr id="16" name="Straight Connector 15"/>
          <p:cNvCxnSpPr/>
          <p:nvPr/>
        </p:nvCxnSpPr>
        <p:spPr>
          <a:xfrm rot="5400000">
            <a:off x="1868488" y="5895975"/>
            <a:ext cx="685800" cy="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lowchart: Connector 237"/>
          <p:cNvSpPr/>
          <p:nvPr/>
        </p:nvSpPr>
        <p:spPr>
          <a:xfrm>
            <a:off x="2135188" y="4791075"/>
            <a:ext cx="457200" cy="457200"/>
          </a:xfrm>
          <a:prstGeom prst="flowChartConnector">
            <a:avLst/>
          </a:prstGeom>
          <a:solidFill>
            <a:schemeClr val="bg1">
              <a:lumMod val="75000"/>
            </a:schemeClr>
          </a:solidFill>
          <a:ln>
            <a:solidFill>
              <a:schemeClr val="accent1">
                <a:alpha val="4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24" name="Flowchart: Alternate Process 239"/>
          <p:cNvSpPr/>
          <p:nvPr/>
        </p:nvSpPr>
        <p:spPr>
          <a:xfrm>
            <a:off x="2135188" y="4943475"/>
            <a:ext cx="228600" cy="152400"/>
          </a:xfrm>
          <a:prstGeom prst="flowChartAlternateProcess">
            <a:avLst/>
          </a:prstGeom>
          <a:solidFill>
            <a:schemeClr val="tx1"/>
          </a:solidFill>
          <a:ln>
            <a:solidFill>
              <a:schemeClr val="bg1">
                <a:alpha val="4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25" name="Flowchart: Alternate Process 239"/>
          <p:cNvSpPr/>
          <p:nvPr/>
        </p:nvSpPr>
        <p:spPr>
          <a:xfrm>
            <a:off x="2363788" y="4943475"/>
            <a:ext cx="228600" cy="152400"/>
          </a:xfrm>
          <a:prstGeom prst="flowChartAlternateProcess">
            <a:avLst/>
          </a:prstGeom>
          <a:solidFill>
            <a:schemeClr val="tx1"/>
          </a:solidFill>
          <a:ln>
            <a:solidFill>
              <a:schemeClr val="bg1">
                <a:alpha val="4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cxnSp>
        <p:nvCxnSpPr>
          <p:cNvPr id="31" name="Straight Connector 30"/>
          <p:cNvCxnSpPr/>
          <p:nvPr/>
        </p:nvCxnSpPr>
        <p:spPr>
          <a:xfrm flipH="1" flipV="1">
            <a:off x="611188" y="6237288"/>
            <a:ext cx="6781800" cy="41275"/>
          </a:xfrm>
          <a:prstGeom prst="line">
            <a:avLst/>
          </a:prstGeom>
        </p:spPr>
        <p:style>
          <a:lnRef idx="2">
            <a:schemeClr val="accent1"/>
          </a:lnRef>
          <a:fillRef idx="0">
            <a:schemeClr val="accent1"/>
          </a:fillRef>
          <a:effectRef idx="1">
            <a:schemeClr val="accent1"/>
          </a:effectRef>
          <a:fontRef idx="minor">
            <a:schemeClr val="tx1"/>
          </a:fontRef>
        </p:style>
      </p:cxnSp>
      <p:grpSp>
        <p:nvGrpSpPr>
          <p:cNvPr id="26637" name="Grupo 31"/>
          <p:cNvGrpSpPr>
            <a:grpSpLocks/>
          </p:cNvGrpSpPr>
          <p:nvPr/>
        </p:nvGrpSpPr>
        <p:grpSpPr bwMode="auto">
          <a:xfrm>
            <a:off x="611188" y="4638675"/>
            <a:ext cx="609600" cy="1295400"/>
            <a:chOff x="2298700" y="1104900"/>
            <a:chExt cx="609600" cy="1295400"/>
          </a:xfrm>
        </p:grpSpPr>
        <p:sp>
          <p:nvSpPr>
            <p:cNvPr id="35" name="Flowchart: Delay 66"/>
            <p:cNvSpPr/>
            <p:nvPr/>
          </p:nvSpPr>
          <p:spPr>
            <a:xfrm rot="16200000">
              <a:off x="2146300" y="1638300"/>
              <a:ext cx="914400" cy="609600"/>
            </a:xfrm>
            <a:prstGeom prst="flowChartDelay">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Flowchart: Connector 67"/>
            <p:cNvSpPr/>
            <p:nvPr/>
          </p:nvSpPr>
          <p:spPr>
            <a:xfrm>
              <a:off x="2374900" y="1104900"/>
              <a:ext cx="457200" cy="457200"/>
            </a:xfrm>
            <a:prstGeom prst="flowChartConnector">
              <a:avLst/>
            </a:prstGeom>
            <a:solidFill>
              <a:schemeClr val="bg2">
                <a:lumMod val="5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8" name="Curved Connector 37"/>
            <p:cNvCxnSpPr/>
            <p:nvPr/>
          </p:nvCxnSpPr>
          <p:spPr>
            <a:xfrm rot="16200000" flipH="1">
              <a:off x="2336800" y="1676400"/>
              <a:ext cx="381000" cy="152400"/>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40" name="Curved Connector 39"/>
            <p:cNvCxnSpPr/>
            <p:nvPr/>
          </p:nvCxnSpPr>
          <p:spPr>
            <a:xfrm rot="5400000" flipH="1" flipV="1">
              <a:off x="2489200" y="1676400"/>
              <a:ext cx="381000" cy="152400"/>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sp>
          <p:nvSpPr>
            <p:cNvPr id="45" name="Oval 44"/>
            <p:cNvSpPr/>
            <p:nvPr/>
          </p:nvSpPr>
          <p:spPr>
            <a:xfrm>
              <a:off x="2527300" y="194310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6" name="Plus 45"/>
            <p:cNvSpPr/>
            <p:nvPr/>
          </p:nvSpPr>
          <p:spPr>
            <a:xfrm>
              <a:off x="2755900" y="1790700"/>
              <a:ext cx="152400" cy="152400"/>
            </a:xfrm>
            <a:prstGeom prst="mathPlus">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26638" name="Grupo 36"/>
          <p:cNvGrpSpPr>
            <a:grpSpLocks/>
          </p:cNvGrpSpPr>
          <p:nvPr/>
        </p:nvGrpSpPr>
        <p:grpSpPr bwMode="auto">
          <a:xfrm>
            <a:off x="1233488" y="4664075"/>
            <a:ext cx="609600" cy="1371600"/>
            <a:chOff x="1231901" y="3758578"/>
            <a:chExt cx="609600" cy="1371600"/>
          </a:xfrm>
        </p:grpSpPr>
        <p:sp>
          <p:nvSpPr>
            <p:cNvPr id="6" name="Flowchart: Delay 63"/>
            <p:cNvSpPr/>
            <p:nvPr/>
          </p:nvSpPr>
          <p:spPr>
            <a:xfrm rot="16200000">
              <a:off x="1079501" y="4368178"/>
              <a:ext cx="914400" cy="609600"/>
            </a:xfrm>
            <a:prstGeom prst="flowChartDelay">
              <a:avLst/>
            </a:prstGeom>
            <a:solidFill>
              <a:schemeClr val="bg2">
                <a:lumMod val="50000"/>
                <a:alpha val="88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lowchart: Connector 64"/>
            <p:cNvSpPr/>
            <p:nvPr/>
          </p:nvSpPr>
          <p:spPr>
            <a:xfrm>
              <a:off x="1308101" y="3758578"/>
              <a:ext cx="457200" cy="457200"/>
            </a:xfrm>
            <a:prstGeom prst="flowChartConnector">
              <a:avLst/>
            </a:prstGeom>
            <a:solidFill>
              <a:schemeClr val="tx2">
                <a:lumMod val="60000"/>
                <a:lumOff val="40000"/>
                <a:alpha val="89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Fluxograma: Decisão 32"/>
            <p:cNvSpPr/>
            <p:nvPr/>
          </p:nvSpPr>
          <p:spPr>
            <a:xfrm>
              <a:off x="1395413" y="4406278"/>
              <a:ext cx="307975" cy="723900"/>
            </a:xfrm>
            <a:prstGeom prst="flowChartDecisi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34" name="Elipse 33"/>
            <p:cNvSpPr/>
            <p:nvPr/>
          </p:nvSpPr>
          <p:spPr>
            <a:xfrm>
              <a:off x="1435101" y="4228478"/>
              <a:ext cx="215900" cy="2286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grpSp>
      <p:sp>
        <p:nvSpPr>
          <p:cNvPr id="18" name="Rectangular Callout 17"/>
          <p:cNvSpPr/>
          <p:nvPr/>
        </p:nvSpPr>
        <p:spPr>
          <a:xfrm>
            <a:off x="611188" y="2428875"/>
            <a:ext cx="4429125" cy="914400"/>
          </a:xfrm>
          <a:prstGeom prst="wedgeRectCallout">
            <a:avLst>
              <a:gd name="adj1" fmla="val 21506"/>
              <a:gd name="adj2" fmla="val 113476"/>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rPr>
              <a:t>We, persons with and without disabilities, are part of the same society and we have the same rights and obligations </a:t>
            </a:r>
          </a:p>
        </p:txBody>
      </p:sp>
      <p:sp>
        <p:nvSpPr>
          <p:cNvPr id="58" name="Flowchart: Delay 22"/>
          <p:cNvSpPr/>
          <p:nvPr/>
        </p:nvSpPr>
        <p:spPr>
          <a:xfrm rot="16200000">
            <a:off x="4240213" y="5300663"/>
            <a:ext cx="914400" cy="609600"/>
          </a:xfrm>
          <a:prstGeom prst="flowChartDelay">
            <a:avLst/>
          </a:prstGeom>
          <a:gradFill>
            <a:gsLst>
              <a:gs pos="0">
                <a:srgbClr val="5E9EFF"/>
              </a:gs>
              <a:gs pos="39999">
                <a:srgbClr val="85C2FF"/>
              </a:gs>
              <a:gs pos="70000">
                <a:srgbClr val="C4D6EB"/>
              </a:gs>
              <a:gs pos="100000">
                <a:srgbClr val="FFEBFA"/>
              </a:gs>
            </a:gsLst>
            <a:lin ang="5400000" scaled="0"/>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9" name="Flowchart: Connector 23"/>
          <p:cNvSpPr/>
          <p:nvPr/>
        </p:nvSpPr>
        <p:spPr>
          <a:xfrm>
            <a:off x="4545013" y="4691063"/>
            <a:ext cx="457200" cy="457200"/>
          </a:xfrm>
          <a:prstGeom prst="flowChartConnector">
            <a:avLst/>
          </a:prstGeom>
          <a:gradFill>
            <a:gsLst>
              <a:gs pos="0">
                <a:srgbClr val="5E9EFF"/>
              </a:gs>
              <a:gs pos="39999">
                <a:srgbClr val="85C2FF"/>
              </a:gs>
              <a:gs pos="70000">
                <a:srgbClr val="C4D6EB"/>
              </a:gs>
              <a:gs pos="100000">
                <a:srgbClr val="FFEBFA"/>
              </a:gs>
            </a:gsLst>
            <a:lin ang="5400000" scaled="0"/>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 name="Snip Single Corner Rectangle 11"/>
          <p:cNvSpPr/>
          <p:nvPr/>
        </p:nvSpPr>
        <p:spPr>
          <a:xfrm rot="334749" flipH="1">
            <a:off x="3960813" y="5564188"/>
            <a:ext cx="614362" cy="574675"/>
          </a:xfrm>
          <a:prstGeom prst="snip1Rect">
            <a:avLst>
              <a:gd name="adj" fmla="val 50000"/>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 name="Flowchart: Connector 58"/>
          <p:cNvSpPr/>
          <p:nvPr/>
        </p:nvSpPr>
        <p:spPr>
          <a:xfrm rot="5400000" flipH="1">
            <a:off x="4409281" y="5479257"/>
            <a:ext cx="690563" cy="781050"/>
          </a:xfrm>
          <a:prstGeom prst="flowChartConnector">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2" name="Rectangle 61"/>
          <p:cNvSpPr/>
          <p:nvPr/>
        </p:nvSpPr>
        <p:spPr>
          <a:xfrm rot="1866921">
            <a:off x="4660900" y="3987800"/>
            <a:ext cx="1524000" cy="762000"/>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Non- discrimination</a:t>
            </a:r>
          </a:p>
        </p:txBody>
      </p:sp>
      <p:cxnSp>
        <p:nvCxnSpPr>
          <p:cNvPr id="64" name="Straight Connector 63"/>
          <p:cNvCxnSpPr/>
          <p:nvPr/>
        </p:nvCxnSpPr>
        <p:spPr>
          <a:xfrm rot="5400000">
            <a:off x="4656138" y="4818062"/>
            <a:ext cx="630238" cy="42386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5" name="Rectangle 64"/>
          <p:cNvSpPr/>
          <p:nvPr/>
        </p:nvSpPr>
        <p:spPr>
          <a:xfrm>
            <a:off x="1373188" y="3876675"/>
            <a:ext cx="1524000" cy="762000"/>
          </a:xfrm>
          <a:prstGeom prst="rect">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Equal participation</a:t>
            </a:r>
          </a:p>
        </p:txBody>
      </p:sp>
      <p:cxnSp>
        <p:nvCxnSpPr>
          <p:cNvPr id="66" name="Straight Connector 65"/>
          <p:cNvCxnSpPr>
            <a:stCxn id="65" idx="2"/>
          </p:cNvCxnSpPr>
          <p:nvPr/>
        </p:nvCxnSpPr>
        <p:spPr>
          <a:xfrm rot="16200000" flipH="1">
            <a:off x="1705769" y="5068094"/>
            <a:ext cx="85883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9" name="Can 68"/>
          <p:cNvSpPr/>
          <p:nvPr/>
        </p:nvSpPr>
        <p:spPr>
          <a:xfrm>
            <a:off x="6249988" y="3038475"/>
            <a:ext cx="838200" cy="685800"/>
          </a:xfrm>
          <a:prstGeom prst="can">
            <a:avLst/>
          </a:prstGeom>
          <a:solidFill>
            <a:schemeClr val="bg1">
              <a:lumMod val="65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1" name="Block Arc 70"/>
          <p:cNvSpPr/>
          <p:nvPr/>
        </p:nvSpPr>
        <p:spPr>
          <a:xfrm>
            <a:off x="6249988" y="2657475"/>
            <a:ext cx="838200" cy="838200"/>
          </a:xfrm>
          <a:prstGeom prst="blockArc">
            <a:avLst/>
          </a:prstGeom>
          <a:solidFill>
            <a:srgbClr val="008000"/>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pic>
        <p:nvPicPr>
          <p:cNvPr id="26650" name="Picture 71" descr="600px-UN_emblem_blue.svg.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02463" y="4405313"/>
            <a:ext cx="1730375"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Rectangle 73"/>
          <p:cNvSpPr/>
          <p:nvPr/>
        </p:nvSpPr>
        <p:spPr>
          <a:xfrm rot="2495258">
            <a:off x="3343275" y="4384675"/>
            <a:ext cx="1336675" cy="609600"/>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Convention Now!</a:t>
            </a:r>
          </a:p>
        </p:txBody>
      </p:sp>
      <p:cxnSp>
        <p:nvCxnSpPr>
          <p:cNvPr id="75" name="Straight Connector 74"/>
          <p:cNvCxnSpPr/>
          <p:nvPr/>
        </p:nvCxnSpPr>
        <p:spPr>
          <a:xfrm rot="5400000">
            <a:off x="3251200" y="5046663"/>
            <a:ext cx="630238" cy="42386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26653" name="Picture 2" descr="C:\Users\Guest\Desktop\scales-of-justic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750" y="2133600"/>
            <a:ext cx="1347788"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684213" y="3068638"/>
            <a:ext cx="7772400" cy="1362075"/>
          </a:xfrm>
        </p:spPr>
        <p:txBody>
          <a:bodyPr/>
          <a:lstStyle/>
          <a:p>
            <a:pPr indent="0" eaLnBrk="1" hangingPunct="1">
              <a:defRPr/>
            </a:pPr>
            <a:r>
              <a:rPr lang="en-AU" dirty="0" smtClean="0">
                <a:cs typeface="+mj-cs"/>
              </a:rPr>
              <a:t>the convention on the rights of persons with disabilities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indent="0" algn="ctr" eaLnBrk="1" hangingPunct="1">
              <a:defRPr/>
            </a:pPr>
            <a:r>
              <a:rPr lang="en-US" dirty="0" smtClean="0">
                <a:ea typeface="ＭＳ Ｐゴシック" charset="0"/>
                <a:cs typeface="+mj-cs"/>
              </a:rPr>
              <a:t>World Disability Report</a:t>
            </a:r>
            <a:endParaRPr lang="en-US" dirty="0">
              <a:ea typeface="ＭＳ Ｐゴシック" charset="0"/>
              <a:cs typeface="+mj-cs"/>
            </a:endParaRPr>
          </a:p>
        </p:txBody>
      </p:sp>
      <p:sp>
        <p:nvSpPr>
          <p:cNvPr id="3" name="Content Placeholder 2"/>
          <p:cNvSpPr>
            <a:spLocks noGrp="1"/>
          </p:cNvSpPr>
          <p:nvPr>
            <p:ph sz="half" idx="1"/>
          </p:nvPr>
        </p:nvSpPr>
        <p:spPr/>
        <p:txBody>
          <a:bodyPr/>
          <a:lstStyle/>
          <a:p>
            <a:pPr eaLnBrk="1" hangingPunct="1">
              <a:defRPr/>
            </a:pPr>
            <a:r>
              <a:rPr lang="en-GB" sz="2400" i="0" dirty="0">
                <a:latin typeface="Verdana" charset="0"/>
                <a:ea typeface="ＭＳ Ｐゴシック" charset="0"/>
                <a:cs typeface="+mn-cs"/>
              </a:rPr>
              <a:t>A </a:t>
            </a:r>
            <a:r>
              <a:rPr lang="en-GB" sz="2400" i="0" dirty="0" smtClean="0">
                <a:latin typeface="Verdana" charset="0"/>
                <a:ea typeface="ＭＳ Ｐゴシック" charset="0"/>
                <a:cs typeface="+mn-cs"/>
              </a:rPr>
              <a:t>key publication </a:t>
            </a:r>
            <a:r>
              <a:rPr lang="en-GB" sz="2400" i="0" dirty="0">
                <a:latin typeface="Verdana" charset="0"/>
                <a:ea typeface="ＭＳ Ｐゴシック" charset="0"/>
                <a:cs typeface="+mn-cs"/>
              </a:rPr>
              <a:t>– published by the World Health Organisation and the World Bank in 2011. Collected data from developed and developing countries.</a:t>
            </a:r>
          </a:p>
          <a:p>
            <a:pPr eaLnBrk="1" hangingPunct="1">
              <a:defRPr/>
            </a:pPr>
            <a:endParaRPr lang="en-US" dirty="0">
              <a:latin typeface="Verdana" charset="0"/>
              <a:ea typeface="ＭＳ Ｐゴシック" charset="0"/>
              <a:cs typeface="+mn-cs"/>
            </a:endParaRPr>
          </a:p>
        </p:txBody>
      </p:sp>
      <p:pic>
        <p:nvPicPr>
          <p:cNvPr id="13315" name="Picture 5"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825" y="2193925"/>
            <a:ext cx="2998788" cy="382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indent="0" eaLnBrk="1" hangingPunct="1">
              <a:defRPr/>
            </a:pPr>
            <a:r>
              <a:rPr lang="en-GB" dirty="0" smtClean="0">
                <a:cs typeface="+mj-cs"/>
              </a:rPr>
              <a:t>Purpose of Convention (Article 1)</a:t>
            </a:r>
            <a:endParaRPr lang="en-US" dirty="0" smtClean="0">
              <a:cs typeface="+mj-cs"/>
            </a:endParaRPr>
          </a:p>
        </p:txBody>
      </p:sp>
      <p:sp>
        <p:nvSpPr>
          <p:cNvPr id="8196" name="Rectangle 3"/>
          <p:cNvSpPr>
            <a:spLocks noGrp="1" noChangeArrowheads="1"/>
          </p:cNvSpPr>
          <p:nvPr>
            <p:ph idx="1"/>
          </p:nvPr>
        </p:nvSpPr>
        <p:spPr/>
        <p:txBody>
          <a:bodyPr/>
          <a:lstStyle/>
          <a:p>
            <a:pPr eaLnBrk="1" hangingPunct="1">
              <a:buFont typeface="Wingdings" pitchFamily="2" charset="2"/>
              <a:buNone/>
              <a:defRPr/>
            </a:pPr>
            <a:endParaRPr lang="en-GB" dirty="0" smtClean="0">
              <a:cs typeface="+mn-cs"/>
            </a:endParaRPr>
          </a:p>
          <a:p>
            <a:pPr eaLnBrk="1" hangingPunct="1">
              <a:buFont typeface="Wingdings" pitchFamily="2" charset="2"/>
              <a:buNone/>
              <a:defRPr/>
            </a:pPr>
            <a:r>
              <a:rPr lang="en-GB" dirty="0" smtClean="0">
                <a:cs typeface="+mn-cs"/>
              </a:rPr>
              <a:t>	To </a:t>
            </a:r>
            <a:r>
              <a:rPr lang="en-GB" u="sng" dirty="0" smtClean="0">
                <a:cs typeface="+mn-cs"/>
              </a:rPr>
              <a:t>promote, protect and ensure</a:t>
            </a:r>
            <a:r>
              <a:rPr lang="en-GB" dirty="0" smtClean="0">
                <a:cs typeface="+mn-cs"/>
              </a:rPr>
              <a:t> the full and equal enjoyment of ALL human rights and fundamental freedoms by ALL persons with disabilities, and to promote respect for their inherent dignity</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indent="0" eaLnBrk="1" hangingPunct="1">
              <a:defRPr/>
            </a:pPr>
            <a:r>
              <a:rPr lang="en-GB" dirty="0" smtClean="0">
                <a:cs typeface="+mj-cs"/>
              </a:rPr>
              <a:t>Convention facts</a:t>
            </a:r>
            <a:endParaRPr lang="en-US" dirty="0" smtClean="0">
              <a:cs typeface="+mj-cs"/>
            </a:endParaRPr>
          </a:p>
        </p:txBody>
      </p:sp>
      <p:sp>
        <p:nvSpPr>
          <p:cNvPr id="5124" name="Rectangle 3"/>
          <p:cNvSpPr>
            <a:spLocks noGrp="1" noChangeArrowheads="1"/>
          </p:cNvSpPr>
          <p:nvPr>
            <p:ph idx="1"/>
          </p:nvPr>
        </p:nvSpPr>
        <p:spPr/>
        <p:txBody>
          <a:bodyPr>
            <a:normAutofit fontScale="92500" lnSpcReduction="20000"/>
          </a:bodyPr>
          <a:lstStyle/>
          <a:p>
            <a:pPr eaLnBrk="1" hangingPunct="1">
              <a:defRPr/>
            </a:pPr>
            <a:r>
              <a:rPr lang="en-GB" sz="2600" dirty="0" smtClean="0">
                <a:cs typeface="+mn-cs"/>
              </a:rPr>
              <a:t>Adoption by the United Nations General Assembly - 13 December 2006</a:t>
            </a:r>
          </a:p>
          <a:p>
            <a:pPr eaLnBrk="1" hangingPunct="1">
              <a:defRPr/>
            </a:pPr>
            <a:r>
              <a:rPr lang="en-GB" sz="2600" dirty="0" smtClean="0">
                <a:cs typeface="+mn-cs"/>
              </a:rPr>
              <a:t>Opened for signature - 30 March 2007</a:t>
            </a:r>
          </a:p>
          <a:p>
            <a:pPr eaLnBrk="1" hangingPunct="1">
              <a:defRPr/>
            </a:pPr>
            <a:r>
              <a:rPr lang="en-GB" sz="2600" dirty="0" smtClean="0">
                <a:cs typeface="+mn-cs"/>
              </a:rPr>
              <a:t>Entry into force – 3 May 2008</a:t>
            </a:r>
          </a:p>
          <a:p>
            <a:pPr eaLnBrk="1" hangingPunct="1">
              <a:defRPr/>
            </a:pPr>
            <a:r>
              <a:rPr lang="en-GB" sz="2600" dirty="0" smtClean="0">
                <a:cs typeface="+mn-cs"/>
              </a:rPr>
              <a:t>CRPD:161 states ratified, 160 signed</a:t>
            </a:r>
          </a:p>
          <a:p>
            <a:pPr eaLnBrk="1" hangingPunct="1">
              <a:defRPr/>
            </a:pPr>
            <a:r>
              <a:rPr lang="en-GB" sz="2600" dirty="0" smtClean="0">
                <a:cs typeface="+mn-cs"/>
              </a:rPr>
              <a:t>7 conferences of states parties</a:t>
            </a:r>
          </a:p>
          <a:p>
            <a:pPr eaLnBrk="1" hangingPunct="1">
              <a:defRPr/>
            </a:pPr>
            <a:r>
              <a:rPr lang="en-GB" sz="2600" dirty="0" smtClean="0">
                <a:cs typeface="+mn-cs"/>
              </a:rPr>
              <a:t>12 sessions of the Committee on the Rights of Persons with Disabilities more than 35 countries reviewed so far and  2 general comments issued (art 12 and art 9)</a:t>
            </a:r>
          </a:p>
          <a:p>
            <a:pPr eaLnBrk="1" hangingPunct="1">
              <a:defRPr/>
            </a:pPr>
            <a:endParaRPr lang="en-GB" sz="2600" b="1" dirty="0" smtClean="0">
              <a:cs typeface="+mn-cs"/>
            </a:endParaRPr>
          </a:p>
          <a:p>
            <a:pPr eaLnBrk="1" hangingPunct="1">
              <a:defRPr/>
            </a:pPr>
            <a:endParaRPr lang="en-US" sz="2600" b="1" dirty="0" smtClean="0">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pPr indent="0" eaLnBrk="1" hangingPunct="1">
              <a:defRPr/>
            </a:pPr>
            <a:r>
              <a:rPr lang="en-GB" dirty="0" smtClean="0">
                <a:cs typeface="+mj-cs"/>
              </a:rPr>
              <a:t>A Paradigm Shift</a:t>
            </a:r>
            <a:endParaRPr lang="en-US" dirty="0" smtClean="0">
              <a:cs typeface="+mj-cs"/>
            </a:endParaRPr>
          </a:p>
        </p:txBody>
      </p:sp>
      <p:sp>
        <p:nvSpPr>
          <p:cNvPr id="9220" name="Rectangle 3"/>
          <p:cNvSpPr>
            <a:spLocks noGrp="1" noChangeArrowheads="1"/>
          </p:cNvSpPr>
          <p:nvPr>
            <p:ph idx="1"/>
          </p:nvPr>
        </p:nvSpPr>
        <p:spPr/>
        <p:txBody>
          <a:bodyPr>
            <a:normAutofit fontScale="70000" lnSpcReduction="20000"/>
          </a:bodyPr>
          <a:lstStyle/>
          <a:p>
            <a:pPr eaLnBrk="1" hangingPunct="1">
              <a:lnSpc>
                <a:spcPct val="90000"/>
              </a:lnSpc>
              <a:defRPr/>
            </a:pPr>
            <a:r>
              <a:rPr lang="en-US" sz="2600" dirty="0" smtClean="0">
                <a:cs typeface="+mn-cs"/>
              </a:rPr>
              <a:t>The Convention marks a ‘paradigm shift’ in attitudes and approaches to persons with disabilities. </a:t>
            </a:r>
          </a:p>
          <a:p>
            <a:pPr marL="0" indent="0" eaLnBrk="1" hangingPunct="1">
              <a:lnSpc>
                <a:spcPct val="90000"/>
              </a:lnSpc>
              <a:buFontTx/>
              <a:buNone/>
              <a:defRPr/>
            </a:pPr>
            <a:endParaRPr lang="en-US" sz="2600" dirty="0" smtClean="0">
              <a:cs typeface="+mn-cs"/>
            </a:endParaRPr>
          </a:p>
          <a:p>
            <a:pPr eaLnBrk="1" hangingPunct="1">
              <a:lnSpc>
                <a:spcPct val="90000"/>
              </a:lnSpc>
              <a:defRPr/>
            </a:pPr>
            <a:r>
              <a:rPr lang="en-US" sz="2600" dirty="0" smtClean="0">
                <a:cs typeface="+mn-cs"/>
              </a:rPr>
              <a:t>Persons with disabilities are facing barriers and rights violations that restrict their participation and inclusion</a:t>
            </a:r>
          </a:p>
          <a:p>
            <a:pPr eaLnBrk="1" hangingPunct="1">
              <a:lnSpc>
                <a:spcPct val="90000"/>
              </a:lnSpc>
              <a:defRPr/>
            </a:pPr>
            <a:endParaRPr lang="en-US" sz="2600" dirty="0">
              <a:cs typeface="+mn-cs"/>
            </a:endParaRPr>
          </a:p>
          <a:p>
            <a:pPr eaLnBrk="1" hangingPunct="1">
              <a:lnSpc>
                <a:spcPct val="90000"/>
              </a:lnSpc>
              <a:defRPr/>
            </a:pPr>
            <a:r>
              <a:rPr lang="en-US" sz="2600" dirty="0" smtClean="0">
                <a:cs typeface="+mn-cs"/>
              </a:rPr>
              <a:t>States have the duty to take all adequate measures to remove barriers, tackle discrimination and support persons with disabilities so that they can enjoy all their rights on equal basis with others. </a:t>
            </a:r>
          </a:p>
          <a:p>
            <a:pPr eaLnBrk="1" hangingPunct="1">
              <a:lnSpc>
                <a:spcPct val="90000"/>
              </a:lnSpc>
              <a:defRPr/>
            </a:pPr>
            <a:endParaRPr lang="en-US" sz="2600" dirty="0">
              <a:cs typeface="+mn-cs"/>
            </a:endParaRPr>
          </a:p>
          <a:p>
            <a:pPr eaLnBrk="1" hangingPunct="1">
              <a:lnSpc>
                <a:spcPct val="90000"/>
              </a:lnSpc>
              <a:defRPr/>
            </a:pPr>
            <a:r>
              <a:rPr lang="en-US" sz="2600" dirty="0" smtClean="0">
                <a:cs typeface="+mn-cs"/>
              </a:rPr>
              <a:t>It leaves behind the perspective that response to marginalization  of persons with disabilities is solely welfare or medical treatment and medical rehabilitation which historically contributed to consolidating marginalization.</a:t>
            </a:r>
            <a:endParaRPr lang="en-US" dirty="0" smtClean="0">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395288" y="981075"/>
            <a:ext cx="8229600" cy="936625"/>
          </a:xfrm>
        </p:spPr>
        <p:txBody>
          <a:bodyPr/>
          <a:lstStyle/>
          <a:p>
            <a:pPr indent="0" eaLnBrk="1" hangingPunct="1">
              <a:defRPr/>
            </a:pPr>
            <a:r>
              <a:rPr lang="en-US" dirty="0" smtClean="0">
                <a:cs typeface="+mj-cs"/>
              </a:rPr>
              <a:t>Convention Structure</a:t>
            </a:r>
          </a:p>
        </p:txBody>
      </p:sp>
      <p:sp>
        <p:nvSpPr>
          <p:cNvPr id="12292" name="Rectangle 3"/>
          <p:cNvSpPr>
            <a:spLocks noGrp="1" noChangeArrowheads="1"/>
          </p:cNvSpPr>
          <p:nvPr>
            <p:ph sz="half" idx="1"/>
          </p:nvPr>
        </p:nvSpPr>
        <p:spPr>
          <a:xfrm>
            <a:off x="179388" y="1628775"/>
            <a:ext cx="4244975" cy="5113338"/>
          </a:xfrm>
        </p:spPr>
        <p:txBody>
          <a:bodyPr/>
          <a:lstStyle/>
          <a:p>
            <a:pPr eaLnBrk="1" hangingPunct="1">
              <a:lnSpc>
                <a:spcPct val="90000"/>
              </a:lnSpc>
              <a:buFont typeface="Wingdings" pitchFamily="2" charset="2"/>
              <a:buNone/>
              <a:defRPr/>
            </a:pPr>
            <a:r>
              <a:rPr lang="fr-FR" sz="2100" dirty="0" err="1" smtClean="0">
                <a:cs typeface="+mn-cs"/>
              </a:rPr>
              <a:t>Preamble</a:t>
            </a:r>
            <a:endParaRPr lang="fr-FR" sz="2100" dirty="0" smtClean="0">
              <a:cs typeface="+mn-cs"/>
            </a:endParaRPr>
          </a:p>
          <a:p>
            <a:pPr eaLnBrk="1" hangingPunct="1">
              <a:lnSpc>
                <a:spcPct val="90000"/>
              </a:lnSpc>
              <a:buFont typeface="Wingdings" pitchFamily="2" charset="2"/>
              <a:buNone/>
              <a:defRPr/>
            </a:pPr>
            <a:r>
              <a:rPr lang="fr-FR" sz="2100" dirty="0" smtClean="0">
                <a:cs typeface="+mn-cs"/>
              </a:rPr>
              <a:t>1. </a:t>
            </a:r>
            <a:r>
              <a:rPr lang="en-US" sz="2100" dirty="0" smtClean="0">
                <a:cs typeface="+mn-cs"/>
              </a:rPr>
              <a:t>Purpose</a:t>
            </a:r>
          </a:p>
          <a:p>
            <a:pPr eaLnBrk="1" hangingPunct="1">
              <a:lnSpc>
                <a:spcPct val="90000"/>
              </a:lnSpc>
              <a:buFont typeface="Wingdings" pitchFamily="2" charset="2"/>
              <a:buNone/>
              <a:defRPr/>
            </a:pPr>
            <a:r>
              <a:rPr lang="en-US" sz="2100" dirty="0" smtClean="0">
                <a:cs typeface="+mn-cs"/>
              </a:rPr>
              <a:t>2. Definitions</a:t>
            </a:r>
          </a:p>
          <a:p>
            <a:pPr eaLnBrk="1" hangingPunct="1">
              <a:lnSpc>
                <a:spcPct val="90000"/>
              </a:lnSpc>
              <a:buFont typeface="Wingdings" pitchFamily="2" charset="2"/>
              <a:buNone/>
              <a:defRPr/>
            </a:pPr>
            <a:r>
              <a:rPr lang="en-US" sz="2100" dirty="0" smtClean="0">
                <a:cs typeface="+mn-cs"/>
              </a:rPr>
              <a:t>3. General principles</a:t>
            </a:r>
          </a:p>
          <a:p>
            <a:pPr eaLnBrk="1" hangingPunct="1">
              <a:lnSpc>
                <a:spcPct val="90000"/>
              </a:lnSpc>
              <a:buFont typeface="Wingdings" pitchFamily="2" charset="2"/>
              <a:buNone/>
              <a:defRPr/>
            </a:pPr>
            <a:r>
              <a:rPr lang="en-US" sz="2100" dirty="0" smtClean="0">
                <a:cs typeface="+mn-cs"/>
              </a:rPr>
              <a:t>4. General obligations</a:t>
            </a:r>
          </a:p>
          <a:p>
            <a:pPr eaLnBrk="1" hangingPunct="1">
              <a:lnSpc>
                <a:spcPct val="90000"/>
              </a:lnSpc>
              <a:buFont typeface="Wingdings" pitchFamily="2" charset="2"/>
              <a:buNone/>
              <a:defRPr/>
            </a:pPr>
            <a:r>
              <a:rPr lang="en-US" sz="2100" dirty="0" smtClean="0">
                <a:cs typeface="+mn-cs"/>
              </a:rPr>
              <a:t>5. Equality and non-discrimination</a:t>
            </a:r>
          </a:p>
          <a:p>
            <a:pPr eaLnBrk="1" hangingPunct="1">
              <a:lnSpc>
                <a:spcPct val="90000"/>
              </a:lnSpc>
              <a:buFont typeface="Wingdings" pitchFamily="2" charset="2"/>
              <a:buNone/>
              <a:defRPr/>
            </a:pPr>
            <a:r>
              <a:rPr lang="en-US" sz="2100" dirty="0" smtClean="0">
                <a:cs typeface="+mn-cs"/>
              </a:rPr>
              <a:t>6. Women with disabilities</a:t>
            </a:r>
          </a:p>
          <a:p>
            <a:pPr eaLnBrk="1" hangingPunct="1">
              <a:lnSpc>
                <a:spcPct val="90000"/>
              </a:lnSpc>
              <a:buFont typeface="Wingdings" pitchFamily="2" charset="2"/>
              <a:buNone/>
              <a:defRPr/>
            </a:pPr>
            <a:r>
              <a:rPr lang="en-US" sz="2100" dirty="0" smtClean="0">
                <a:cs typeface="+mn-cs"/>
              </a:rPr>
              <a:t>7. Children with disabilities</a:t>
            </a:r>
          </a:p>
          <a:p>
            <a:pPr eaLnBrk="1" hangingPunct="1">
              <a:lnSpc>
                <a:spcPct val="90000"/>
              </a:lnSpc>
              <a:buFont typeface="Wingdings" pitchFamily="2" charset="2"/>
              <a:buNone/>
              <a:defRPr/>
            </a:pPr>
            <a:r>
              <a:rPr lang="fr-FR" sz="2100" dirty="0" smtClean="0">
                <a:cs typeface="+mn-cs"/>
              </a:rPr>
              <a:t>8. </a:t>
            </a:r>
            <a:r>
              <a:rPr lang="en-US" sz="2100" dirty="0" smtClean="0">
                <a:cs typeface="+mn-cs"/>
              </a:rPr>
              <a:t>Awareness-raising</a:t>
            </a:r>
          </a:p>
          <a:p>
            <a:pPr eaLnBrk="1" hangingPunct="1">
              <a:lnSpc>
                <a:spcPct val="90000"/>
              </a:lnSpc>
              <a:buFont typeface="Wingdings" pitchFamily="2" charset="2"/>
              <a:buNone/>
              <a:defRPr/>
            </a:pPr>
            <a:r>
              <a:rPr lang="fr-FR" sz="2100" dirty="0" smtClean="0">
                <a:cs typeface="+mn-cs"/>
              </a:rPr>
              <a:t>9. </a:t>
            </a:r>
            <a:r>
              <a:rPr lang="fr-FR" sz="2100" dirty="0" err="1" smtClean="0">
                <a:cs typeface="+mn-cs"/>
              </a:rPr>
              <a:t>Accessibility</a:t>
            </a:r>
            <a:endParaRPr lang="fr-FR" sz="2100" dirty="0" smtClean="0">
              <a:cs typeface="+mn-cs"/>
            </a:endParaRPr>
          </a:p>
          <a:p>
            <a:pPr eaLnBrk="1" hangingPunct="1">
              <a:lnSpc>
                <a:spcPct val="90000"/>
              </a:lnSpc>
              <a:buFont typeface="Wingdings" pitchFamily="2" charset="2"/>
              <a:buNone/>
              <a:defRPr/>
            </a:pPr>
            <a:r>
              <a:rPr lang="en-US" sz="2100" dirty="0" smtClean="0">
                <a:cs typeface="+mn-cs"/>
              </a:rPr>
              <a:t>10. Right to life </a:t>
            </a:r>
          </a:p>
          <a:p>
            <a:pPr eaLnBrk="1" hangingPunct="1">
              <a:lnSpc>
                <a:spcPct val="90000"/>
              </a:lnSpc>
              <a:buFont typeface="Wingdings" pitchFamily="2" charset="2"/>
              <a:buNone/>
              <a:defRPr/>
            </a:pPr>
            <a:r>
              <a:rPr lang="en-US" sz="2100" dirty="0" smtClean="0">
                <a:cs typeface="+mn-cs"/>
              </a:rPr>
              <a:t>11. Situations of risk and humanitarian emergencies</a:t>
            </a:r>
          </a:p>
        </p:txBody>
      </p:sp>
      <p:sp>
        <p:nvSpPr>
          <p:cNvPr id="12295" name="Rectangle 8"/>
          <p:cNvSpPr>
            <a:spLocks noGrp="1" noChangeArrowheads="1"/>
          </p:cNvSpPr>
          <p:nvPr>
            <p:ph sz="half" idx="2"/>
          </p:nvPr>
        </p:nvSpPr>
        <p:spPr>
          <a:xfrm>
            <a:off x="4284663" y="1524000"/>
            <a:ext cx="4859337" cy="5505450"/>
          </a:xfrm>
        </p:spPr>
        <p:txBody>
          <a:bodyPr/>
          <a:lstStyle/>
          <a:p>
            <a:pPr eaLnBrk="1" hangingPunct="1">
              <a:lnSpc>
                <a:spcPct val="90000"/>
              </a:lnSpc>
              <a:buFont typeface="Wingdings" pitchFamily="2" charset="2"/>
              <a:buNone/>
              <a:defRPr/>
            </a:pPr>
            <a:endParaRPr lang="en-US" sz="2100" dirty="0" smtClean="0">
              <a:cs typeface="+mn-cs"/>
            </a:endParaRPr>
          </a:p>
          <a:p>
            <a:pPr eaLnBrk="1" hangingPunct="1">
              <a:lnSpc>
                <a:spcPct val="90000"/>
              </a:lnSpc>
              <a:buFont typeface="Wingdings" pitchFamily="2" charset="2"/>
              <a:buNone/>
              <a:defRPr/>
            </a:pPr>
            <a:r>
              <a:rPr lang="en-US" sz="2100" dirty="0" smtClean="0">
                <a:cs typeface="+mn-cs"/>
              </a:rPr>
              <a:t>12. Equal recognition before the law</a:t>
            </a:r>
          </a:p>
          <a:p>
            <a:pPr eaLnBrk="1" hangingPunct="1">
              <a:lnSpc>
                <a:spcPct val="90000"/>
              </a:lnSpc>
              <a:buFont typeface="Wingdings" pitchFamily="2" charset="2"/>
              <a:buNone/>
              <a:defRPr/>
            </a:pPr>
            <a:r>
              <a:rPr lang="en-US" sz="2100" dirty="0" smtClean="0">
                <a:cs typeface="+mn-cs"/>
              </a:rPr>
              <a:t>13. Access to justice</a:t>
            </a:r>
          </a:p>
          <a:p>
            <a:pPr eaLnBrk="1" hangingPunct="1">
              <a:lnSpc>
                <a:spcPct val="90000"/>
              </a:lnSpc>
              <a:buFont typeface="Wingdings" pitchFamily="2" charset="2"/>
              <a:buNone/>
              <a:defRPr/>
            </a:pPr>
            <a:r>
              <a:rPr lang="en-US" sz="2100" dirty="0" smtClean="0">
                <a:cs typeface="+mn-cs"/>
              </a:rPr>
              <a:t>14. Liberty and security of the person</a:t>
            </a:r>
          </a:p>
          <a:p>
            <a:pPr eaLnBrk="1" hangingPunct="1">
              <a:lnSpc>
                <a:spcPct val="90000"/>
              </a:lnSpc>
              <a:buFont typeface="Wingdings" pitchFamily="2" charset="2"/>
              <a:buNone/>
              <a:defRPr/>
            </a:pPr>
            <a:r>
              <a:rPr lang="en-US" sz="2100" dirty="0" smtClean="0">
                <a:cs typeface="+mn-cs"/>
              </a:rPr>
              <a:t>15. Freedom from torture or cruel, inhuman or</a:t>
            </a:r>
            <a:r>
              <a:rPr lang="x-none" sz="2100" dirty="0" smtClean="0">
                <a:cs typeface="+mn-cs"/>
              </a:rPr>
              <a:t> </a:t>
            </a:r>
            <a:r>
              <a:rPr lang="en-US" sz="2100" dirty="0" smtClean="0">
                <a:cs typeface="+mn-cs"/>
              </a:rPr>
              <a:t>degrading treatment or punishment</a:t>
            </a:r>
          </a:p>
          <a:p>
            <a:pPr eaLnBrk="1" hangingPunct="1">
              <a:lnSpc>
                <a:spcPct val="90000"/>
              </a:lnSpc>
              <a:buFont typeface="Wingdings" pitchFamily="2" charset="2"/>
              <a:buNone/>
              <a:defRPr/>
            </a:pPr>
            <a:r>
              <a:rPr lang="en-US" sz="2100" dirty="0" smtClean="0">
                <a:cs typeface="+mn-cs"/>
              </a:rPr>
              <a:t>16. Freedom from exploitation, violence and abuse</a:t>
            </a:r>
          </a:p>
          <a:p>
            <a:pPr eaLnBrk="1" hangingPunct="1">
              <a:lnSpc>
                <a:spcPct val="90000"/>
              </a:lnSpc>
              <a:buFont typeface="Wingdings" pitchFamily="2" charset="2"/>
              <a:buNone/>
              <a:defRPr/>
            </a:pPr>
            <a:r>
              <a:rPr lang="en-US" sz="2100" dirty="0" smtClean="0">
                <a:cs typeface="+mn-cs"/>
              </a:rPr>
              <a:t>17. Protecting the integrity of the person</a:t>
            </a:r>
          </a:p>
          <a:p>
            <a:pPr eaLnBrk="1" hangingPunct="1">
              <a:lnSpc>
                <a:spcPct val="90000"/>
              </a:lnSpc>
              <a:buFont typeface="Wingdings" pitchFamily="2" charset="2"/>
              <a:buNone/>
              <a:defRPr/>
            </a:pPr>
            <a:r>
              <a:rPr lang="en-US" sz="2100" dirty="0" smtClean="0">
                <a:cs typeface="+mn-cs"/>
              </a:rPr>
              <a:t>18. Liberty of movement and nationality</a:t>
            </a:r>
          </a:p>
        </p:txBody>
      </p:sp>
      <p:sp>
        <p:nvSpPr>
          <p:cNvPr id="31748" name="Text Box 4"/>
          <p:cNvSpPr txBox="1">
            <a:spLocks noChangeArrowheads="1"/>
          </p:cNvSpPr>
          <p:nvPr/>
        </p:nvSpPr>
        <p:spPr bwMode="auto">
          <a:xfrm>
            <a:off x="4335463" y="57531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endParaRPr lang="fr-FR">
              <a:solidFill>
                <a:srgbClr val="000000"/>
              </a:solidFill>
              <a:latin typeface="Arial" charset="0"/>
              <a:cs typeface="Arial"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395288" y="981075"/>
            <a:ext cx="8229600" cy="936625"/>
          </a:xfrm>
        </p:spPr>
        <p:txBody>
          <a:bodyPr/>
          <a:lstStyle/>
          <a:p>
            <a:pPr indent="0" eaLnBrk="1" hangingPunct="1">
              <a:defRPr/>
            </a:pPr>
            <a:r>
              <a:rPr lang="en-US" dirty="0" smtClean="0">
                <a:cs typeface="+mj-cs"/>
              </a:rPr>
              <a:t>Convention Structure</a:t>
            </a:r>
          </a:p>
        </p:txBody>
      </p:sp>
      <p:sp>
        <p:nvSpPr>
          <p:cNvPr id="13319" name="Rectangle 7"/>
          <p:cNvSpPr>
            <a:spLocks noGrp="1" noChangeArrowheads="1"/>
          </p:cNvSpPr>
          <p:nvPr>
            <p:ph sz="half" idx="1"/>
          </p:nvPr>
        </p:nvSpPr>
        <p:spPr>
          <a:xfrm>
            <a:off x="179388" y="1989138"/>
            <a:ext cx="4316412" cy="4525962"/>
          </a:xfrm>
        </p:spPr>
        <p:txBody>
          <a:bodyPr/>
          <a:lstStyle/>
          <a:p>
            <a:pPr eaLnBrk="1" hangingPunct="1">
              <a:lnSpc>
                <a:spcPct val="80000"/>
              </a:lnSpc>
              <a:buFontTx/>
              <a:buNone/>
              <a:defRPr/>
            </a:pPr>
            <a:r>
              <a:rPr lang="fr-FR" sz="2100" dirty="0" smtClean="0">
                <a:cs typeface="+mn-cs"/>
              </a:rPr>
              <a:t>19. Living </a:t>
            </a:r>
            <a:r>
              <a:rPr lang="en-US" sz="2100" dirty="0" smtClean="0">
                <a:cs typeface="+mn-cs"/>
              </a:rPr>
              <a:t>independently and being included in the community</a:t>
            </a:r>
          </a:p>
          <a:p>
            <a:pPr eaLnBrk="1" hangingPunct="1">
              <a:lnSpc>
                <a:spcPct val="80000"/>
              </a:lnSpc>
              <a:buFont typeface="Wingdings" pitchFamily="2" charset="2"/>
              <a:buNone/>
              <a:defRPr/>
            </a:pPr>
            <a:r>
              <a:rPr lang="en-US" sz="2100" dirty="0" smtClean="0">
                <a:cs typeface="+mn-cs"/>
              </a:rPr>
              <a:t>20. Personal mobility</a:t>
            </a:r>
          </a:p>
          <a:p>
            <a:pPr eaLnBrk="1" hangingPunct="1">
              <a:lnSpc>
                <a:spcPct val="80000"/>
              </a:lnSpc>
              <a:buFont typeface="Wingdings" pitchFamily="2" charset="2"/>
              <a:buNone/>
              <a:defRPr/>
            </a:pPr>
            <a:r>
              <a:rPr lang="en-US" sz="2100" dirty="0" smtClean="0">
                <a:cs typeface="+mn-cs"/>
              </a:rPr>
              <a:t>21. Freedom of expression and     opinion, and access to information</a:t>
            </a:r>
          </a:p>
          <a:p>
            <a:pPr eaLnBrk="1" hangingPunct="1">
              <a:lnSpc>
                <a:spcPct val="80000"/>
              </a:lnSpc>
              <a:buFont typeface="Wingdings" pitchFamily="2" charset="2"/>
              <a:buNone/>
              <a:defRPr/>
            </a:pPr>
            <a:r>
              <a:rPr lang="en-US" sz="2100" dirty="0" smtClean="0">
                <a:cs typeface="+mn-cs"/>
              </a:rPr>
              <a:t>22. Respect for privacy</a:t>
            </a:r>
          </a:p>
          <a:p>
            <a:pPr eaLnBrk="1" hangingPunct="1">
              <a:lnSpc>
                <a:spcPct val="80000"/>
              </a:lnSpc>
              <a:buFont typeface="Wingdings" pitchFamily="2" charset="2"/>
              <a:buNone/>
              <a:defRPr/>
            </a:pPr>
            <a:r>
              <a:rPr lang="en-US" sz="2100" dirty="0" smtClean="0">
                <a:cs typeface="+mn-cs"/>
              </a:rPr>
              <a:t>23. Respect for home and the family</a:t>
            </a:r>
          </a:p>
          <a:p>
            <a:pPr eaLnBrk="1" hangingPunct="1">
              <a:lnSpc>
                <a:spcPct val="80000"/>
              </a:lnSpc>
              <a:buFont typeface="Wingdings" pitchFamily="2" charset="2"/>
              <a:buNone/>
              <a:defRPr/>
            </a:pPr>
            <a:r>
              <a:rPr lang="en-US" sz="2100" dirty="0" smtClean="0">
                <a:cs typeface="+mn-cs"/>
              </a:rPr>
              <a:t>24. Education</a:t>
            </a:r>
          </a:p>
          <a:p>
            <a:pPr eaLnBrk="1" hangingPunct="1">
              <a:lnSpc>
                <a:spcPct val="80000"/>
              </a:lnSpc>
              <a:buFont typeface="Wingdings" pitchFamily="2" charset="2"/>
              <a:buNone/>
              <a:defRPr/>
            </a:pPr>
            <a:r>
              <a:rPr lang="en-US" sz="2100" dirty="0" smtClean="0">
                <a:cs typeface="+mn-cs"/>
              </a:rPr>
              <a:t>25. Health</a:t>
            </a:r>
          </a:p>
          <a:p>
            <a:pPr eaLnBrk="1" hangingPunct="1">
              <a:lnSpc>
                <a:spcPct val="80000"/>
              </a:lnSpc>
              <a:buFont typeface="Wingdings" pitchFamily="2" charset="2"/>
              <a:buNone/>
              <a:defRPr/>
            </a:pPr>
            <a:r>
              <a:rPr lang="en-US" sz="2100" dirty="0" smtClean="0">
                <a:cs typeface="+mn-cs"/>
              </a:rPr>
              <a:t>26. Habilitation and rehabilitation</a:t>
            </a:r>
          </a:p>
          <a:p>
            <a:pPr eaLnBrk="1" hangingPunct="1">
              <a:lnSpc>
                <a:spcPct val="80000"/>
              </a:lnSpc>
              <a:buFont typeface="Wingdings" pitchFamily="2" charset="2"/>
              <a:buNone/>
              <a:defRPr/>
            </a:pPr>
            <a:r>
              <a:rPr lang="en-US" sz="2100" dirty="0" smtClean="0">
                <a:cs typeface="+mn-cs"/>
              </a:rPr>
              <a:t>27. Work and employment</a:t>
            </a:r>
          </a:p>
        </p:txBody>
      </p:sp>
      <p:sp>
        <p:nvSpPr>
          <p:cNvPr id="13318" name="Rectangle 6"/>
          <p:cNvSpPr>
            <a:spLocks noGrp="1" noChangeArrowheads="1"/>
          </p:cNvSpPr>
          <p:nvPr>
            <p:ph sz="half" idx="2"/>
          </p:nvPr>
        </p:nvSpPr>
        <p:spPr>
          <a:xfrm>
            <a:off x="4899025" y="1989138"/>
            <a:ext cx="4244975" cy="4525962"/>
          </a:xfrm>
        </p:spPr>
        <p:txBody>
          <a:bodyPr/>
          <a:lstStyle/>
          <a:p>
            <a:pPr eaLnBrk="1" hangingPunct="1">
              <a:lnSpc>
                <a:spcPct val="80000"/>
              </a:lnSpc>
              <a:buFontTx/>
              <a:buNone/>
              <a:defRPr/>
            </a:pPr>
            <a:r>
              <a:rPr lang="en-US" sz="2100" dirty="0" smtClean="0">
                <a:cs typeface="+mn-cs"/>
              </a:rPr>
              <a:t>28. Adequate standard of living and social protection </a:t>
            </a:r>
          </a:p>
          <a:p>
            <a:pPr eaLnBrk="1" hangingPunct="1">
              <a:lnSpc>
                <a:spcPct val="80000"/>
              </a:lnSpc>
              <a:buFont typeface="Wingdings" pitchFamily="2" charset="2"/>
              <a:buNone/>
              <a:defRPr/>
            </a:pPr>
            <a:r>
              <a:rPr lang="en-US" sz="2100" dirty="0" smtClean="0">
                <a:cs typeface="+mn-cs"/>
              </a:rPr>
              <a:t>29. Participation in political and public life</a:t>
            </a:r>
          </a:p>
          <a:p>
            <a:pPr eaLnBrk="1" hangingPunct="1">
              <a:lnSpc>
                <a:spcPct val="80000"/>
              </a:lnSpc>
              <a:buFont typeface="Wingdings" pitchFamily="2" charset="2"/>
              <a:buNone/>
              <a:defRPr/>
            </a:pPr>
            <a:r>
              <a:rPr lang="en-US" sz="2100" dirty="0" smtClean="0">
                <a:cs typeface="+mn-cs"/>
              </a:rPr>
              <a:t>30. Participation in cultural life, recreation, leisure and sport</a:t>
            </a:r>
          </a:p>
          <a:p>
            <a:pPr eaLnBrk="1" hangingPunct="1">
              <a:lnSpc>
                <a:spcPct val="80000"/>
              </a:lnSpc>
              <a:buFont typeface="Wingdings" pitchFamily="2" charset="2"/>
              <a:buNone/>
              <a:defRPr/>
            </a:pPr>
            <a:r>
              <a:rPr lang="en-US" sz="2100" dirty="0" smtClean="0">
                <a:cs typeface="+mn-cs"/>
              </a:rPr>
              <a:t>31. Statistics and data collection</a:t>
            </a:r>
          </a:p>
          <a:p>
            <a:pPr eaLnBrk="1" hangingPunct="1">
              <a:lnSpc>
                <a:spcPct val="80000"/>
              </a:lnSpc>
              <a:buFont typeface="Wingdings" pitchFamily="2" charset="2"/>
              <a:buNone/>
              <a:defRPr/>
            </a:pPr>
            <a:r>
              <a:rPr lang="en-US" sz="2100" dirty="0" smtClean="0">
                <a:cs typeface="+mn-cs"/>
              </a:rPr>
              <a:t>32. International cooperation</a:t>
            </a:r>
          </a:p>
          <a:p>
            <a:pPr eaLnBrk="1" hangingPunct="1">
              <a:lnSpc>
                <a:spcPct val="80000"/>
              </a:lnSpc>
              <a:buFont typeface="Wingdings" pitchFamily="2" charset="2"/>
              <a:buNone/>
              <a:defRPr/>
            </a:pPr>
            <a:r>
              <a:rPr lang="en-US" sz="2100" dirty="0" smtClean="0">
                <a:cs typeface="+mn-cs"/>
              </a:rPr>
              <a:t>33. National implementation and monitoring</a:t>
            </a:r>
            <a:endParaRPr lang="fr-FR" sz="2100" dirty="0" smtClean="0">
              <a:cs typeface="+mn-cs"/>
            </a:endParaRPr>
          </a:p>
          <a:p>
            <a:pPr eaLnBrk="1" hangingPunct="1">
              <a:lnSpc>
                <a:spcPct val="80000"/>
              </a:lnSpc>
              <a:buFont typeface="Wingdings" pitchFamily="2" charset="2"/>
              <a:buNone/>
              <a:defRPr/>
            </a:pPr>
            <a:r>
              <a:rPr lang="en-US" sz="2100" dirty="0" smtClean="0">
                <a:cs typeface="+mn-cs"/>
              </a:rPr>
              <a:t>34 to 40. International monitoring mechanism</a:t>
            </a:r>
          </a:p>
          <a:p>
            <a:pPr eaLnBrk="1" hangingPunct="1">
              <a:lnSpc>
                <a:spcPct val="80000"/>
              </a:lnSpc>
              <a:buFont typeface="Wingdings" pitchFamily="2" charset="2"/>
              <a:buNone/>
              <a:defRPr/>
            </a:pPr>
            <a:r>
              <a:rPr lang="en-US" sz="2100" dirty="0" smtClean="0">
                <a:cs typeface="+mn-cs"/>
              </a:rPr>
              <a:t>41 to 50. Final clauses</a:t>
            </a:r>
          </a:p>
          <a:p>
            <a:pPr eaLnBrk="1" hangingPunct="1">
              <a:lnSpc>
                <a:spcPct val="80000"/>
              </a:lnSpc>
              <a:buFont typeface="Wingdings" pitchFamily="2" charset="2"/>
              <a:buNone/>
              <a:defRPr/>
            </a:pPr>
            <a:r>
              <a:rPr lang="en-US" sz="2100" dirty="0" smtClean="0">
                <a:cs typeface="+mn-cs"/>
              </a:rPr>
              <a:t>Optional protocol</a:t>
            </a:r>
          </a:p>
        </p:txBody>
      </p:sp>
      <p:sp>
        <p:nvSpPr>
          <p:cNvPr id="32772" name="Text Box 3"/>
          <p:cNvSpPr txBox="1">
            <a:spLocks noChangeArrowheads="1"/>
          </p:cNvSpPr>
          <p:nvPr/>
        </p:nvSpPr>
        <p:spPr bwMode="auto">
          <a:xfrm>
            <a:off x="4335463" y="57531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endParaRPr lang="fr-FR">
              <a:solidFill>
                <a:srgbClr val="000000"/>
              </a:solidFill>
              <a:latin typeface="Arial" charset="0"/>
              <a:cs typeface="Arial" charset="0"/>
            </a:endParaRPr>
          </a:p>
        </p:txBody>
      </p:sp>
      <p:sp>
        <p:nvSpPr>
          <p:cNvPr id="32773" name="Text Box 5"/>
          <p:cNvSpPr txBox="1">
            <a:spLocks noChangeArrowheads="1"/>
          </p:cNvSpPr>
          <p:nvPr/>
        </p:nvSpPr>
        <p:spPr bwMode="auto">
          <a:xfrm>
            <a:off x="684213" y="6184900"/>
            <a:ext cx="48244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endParaRPr lang="fr-FR">
              <a:solidFill>
                <a:srgbClr val="000000"/>
              </a:solidFill>
              <a:latin typeface="Arial" charset="0"/>
              <a:cs typeface="Arial"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pPr indent="0" eaLnBrk="1" hangingPunct="1">
              <a:defRPr/>
            </a:pPr>
            <a:r>
              <a:rPr lang="en-GB" smtClean="0">
                <a:cs typeface="+mj-cs"/>
              </a:rPr>
              <a:t>General Principles (Article 3)</a:t>
            </a:r>
            <a:endParaRPr lang="en-US" smtClean="0">
              <a:cs typeface="+mj-cs"/>
            </a:endParaRPr>
          </a:p>
        </p:txBody>
      </p:sp>
      <p:sp>
        <p:nvSpPr>
          <p:cNvPr id="14340" name="Rectangle 3"/>
          <p:cNvSpPr>
            <a:spLocks noGrp="1" noChangeArrowheads="1"/>
          </p:cNvSpPr>
          <p:nvPr>
            <p:ph idx="1"/>
          </p:nvPr>
        </p:nvSpPr>
        <p:spPr>
          <a:xfrm>
            <a:off x="468313" y="2276475"/>
            <a:ext cx="8229600" cy="3529013"/>
          </a:xfrm>
        </p:spPr>
        <p:txBody>
          <a:bodyPr/>
          <a:lstStyle/>
          <a:p>
            <a:pPr eaLnBrk="1" hangingPunct="1">
              <a:lnSpc>
                <a:spcPct val="90000"/>
              </a:lnSpc>
              <a:defRPr/>
            </a:pPr>
            <a:r>
              <a:rPr lang="en-GB" sz="2100" dirty="0" smtClean="0">
                <a:cs typeface="+mn-cs"/>
              </a:rPr>
              <a:t>- Respect for inherent dignity, individual autonomy including the freedom to make one’s own choices</a:t>
            </a:r>
          </a:p>
          <a:p>
            <a:pPr eaLnBrk="1" hangingPunct="1">
              <a:lnSpc>
                <a:spcPct val="90000"/>
              </a:lnSpc>
              <a:defRPr/>
            </a:pPr>
            <a:r>
              <a:rPr lang="en-GB" sz="2100" dirty="0" smtClean="0">
                <a:cs typeface="+mn-cs"/>
              </a:rPr>
              <a:t>- Non-discrimination</a:t>
            </a:r>
          </a:p>
          <a:p>
            <a:pPr eaLnBrk="1" hangingPunct="1">
              <a:lnSpc>
                <a:spcPct val="90000"/>
              </a:lnSpc>
              <a:defRPr/>
            </a:pPr>
            <a:r>
              <a:rPr lang="en-GB" sz="2100" dirty="0" smtClean="0">
                <a:cs typeface="+mn-cs"/>
              </a:rPr>
              <a:t>- Full and effective participation and inclusion in society</a:t>
            </a:r>
          </a:p>
          <a:p>
            <a:pPr eaLnBrk="1" hangingPunct="1">
              <a:lnSpc>
                <a:spcPct val="90000"/>
              </a:lnSpc>
              <a:defRPr/>
            </a:pPr>
            <a:r>
              <a:rPr lang="en-GB" sz="2100" dirty="0" smtClean="0">
                <a:cs typeface="+mn-cs"/>
              </a:rPr>
              <a:t>- Respect for difference and acceptance of persons with disabilities as part of human diversity and humanity</a:t>
            </a:r>
          </a:p>
          <a:p>
            <a:pPr eaLnBrk="1" hangingPunct="1">
              <a:lnSpc>
                <a:spcPct val="90000"/>
              </a:lnSpc>
              <a:defRPr/>
            </a:pPr>
            <a:r>
              <a:rPr lang="en-GB" sz="2100" dirty="0" smtClean="0">
                <a:cs typeface="+mn-cs"/>
              </a:rPr>
              <a:t>- Equality of opportunity</a:t>
            </a:r>
          </a:p>
          <a:p>
            <a:pPr eaLnBrk="1" hangingPunct="1">
              <a:lnSpc>
                <a:spcPct val="90000"/>
              </a:lnSpc>
              <a:defRPr/>
            </a:pPr>
            <a:r>
              <a:rPr lang="en-GB" sz="2100" dirty="0" smtClean="0">
                <a:cs typeface="+mn-cs"/>
              </a:rPr>
              <a:t>- Accessibility</a:t>
            </a:r>
          </a:p>
          <a:p>
            <a:pPr eaLnBrk="1" hangingPunct="1">
              <a:lnSpc>
                <a:spcPct val="90000"/>
              </a:lnSpc>
              <a:defRPr/>
            </a:pPr>
            <a:r>
              <a:rPr lang="en-GB" sz="2100" dirty="0" smtClean="0">
                <a:cs typeface="+mn-cs"/>
              </a:rPr>
              <a:t>- Equality between men and women</a:t>
            </a:r>
          </a:p>
          <a:p>
            <a:pPr eaLnBrk="1" hangingPunct="1">
              <a:lnSpc>
                <a:spcPct val="90000"/>
              </a:lnSpc>
              <a:defRPr/>
            </a:pPr>
            <a:r>
              <a:rPr lang="en-GB" sz="2100" dirty="0" smtClean="0">
                <a:cs typeface="+mn-cs"/>
              </a:rPr>
              <a:t>- Respect for the evolving capacities of children with disabilities and respect for the right of children with disabilities to preserve their identities </a:t>
            </a:r>
            <a:endParaRPr lang="en-US" sz="2100" dirty="0" smtClean="0">
              <a:cs typeface="+mn-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288" y="1052513"/>
            <a:ext cx="8229600" cy="936625"/>
          </a:xfrm>
        </p:spPr>
        <p:txBody>
          <a:bodyPr/>
          <a:lstStyle/>
          <a:p>
            <a:pPr indent="0" eaLnBrk="1" hangingPunct="1">
              <a:defRPr/>
            </a:pPr>
            <a:r>
              <a:rPr lang="fr-FR" dirty="0" smtClean="0">
                <a:cs typeface="+mj-cs"/>
              </a:rPr>
              <a:t>General obligations (art 4)</a:t>
            </a:r>
            <a:endParaRPr lang="fr-FR" dirty="0">
              <a:cs typeface="+mj-cs"/>
            </a:endParaRPr>
          </a:p>
        </p:txBody>
      </p:sp>
      <p:sp>
        <p:nvSpPr>
          <p:cNvPr id="3" name="Espace réservé du contenu 2"/>
          <p:cNvSpPr>
            <a:spLocks noGrp="1"/>
          </p:cNvSpPr>
          <p:nvPr>
            <p:ph idx="1"/>
          </p:nvPr>
        </p:nvSpPr>
        <p:spPr>
          <a:xfrm>
            <a:off x="457200" y="2060575"/>
            <a:ext cx="8534400" cy="4065588"/>
          </a:xfrm>
        </p:spPr>
        <p:txBody>
          <a:bodyPr>
            <a:normAutofit fontScale="92500" lnSpcReduction="20000"/>
          </a:bodyPr>
          <a:lstStyle/>
          <a:p>
            <a:pPr marL="0" indent="0" eaLnBrk="1" hangingPunct="1">
              <a:buFontTx/>
              <a:buNone/>
              <a:defRPr/>
            </a:pPr>
            <a:r>
              <a:rPr lang="fr-FR" dirty="0" smtClean="0">
                <a:cs typeface="+mn-cs"/>
              </a:rPr>
              <a:t>States must, </a:t>
            </a:r>
            <a:r>
              <a:rPr lang="fr-FR" dirty="0" err="1" smtClean="0">
                <a:cs typeface="+mn-cs"/>
              </a:rPr>
              <a:t>among</a:t>
            </a:r>
            <a:r>
              <a:rPr lang="fr-FR" dirty="0" smtClean="0">
                <a:cs typeface="+mn-cs"/>
              </a:rPr>
              <a:t> </a:t>
            </a:r>
            <a:r>
              <a:rPr lang="fr-FR" dirty="0" err="1" smtClean="0">
                <a:cs typeface="+mn-cs"/>
              </a:rPr>
              <a:t>others</a:t>
            </a:r>
            <a:r>
              <a:rPr lang="fr-FR" dirty="0" smtClean="0">
                <a:cs typeface="+mn-cs"/>
              </a:rPr>
              <a:t>:</a:t>
            </a:r>
          </a:p>
          <a:p>
            <a:pPr eaLnBrk="1" hangingPunct="1">
              <a:defRPr/>
            </a:pPr>
            <a:r>
              <a:rPr lang="fr-FR" dirty="0" smtClean="0">
                <a:cs typeface="+mn-cs"/>
              </a:rPr>
              <a:t>- </a:t>
            </a:r>
            <a:r>
              <a:rPr lang="fr-FR" dirty="0" err="1" smtClean="0">
                <a:cs typeface="+mn-cs"/>
              </a:rPr>
              <a:t>Take</a:t>
            </a:r>
            <a:r>
              <a:rPr lang="fr-FR" dirty="0" smtClean="0">
                <a:cs typeface="+mn-cs"/>
              </a:rPr>
              <a:t> all </a:t>
            </a:r>
            <a:r>
              <a:rPr lang="fr-FR" dirty="0" err="1" smtClean="0">
                <a:cs typeface="+mn-cs"/>
              </a:rPr>
              <a:t>adequate</a:t>
            </a:r>
            <a:r>
              <a:rPr lang="fr-FR" dirty="0" smtClean="0">
                <a:cs typeface="+mn-cs"/>
              </a:rPr>
              <a:t> </a:t>
            </a:r>
            <a:r>
              <a:rPr lang="fr-FR" dirty="0" err="1" smtClean="0">
                <a:cs typeface="+mn-cs"/>
              </a:rPr>
              <a:t>measures</a:t>
            </a:r>
            <a:r>
              <a:rPr lang="fr-FR" dirty="0" smtClean="0">
                <a:cs typeface="+mn-cs"/>
              </a:rPr>
              <a:t> to </a:t>
            </a:r>
            <a:r>
              <a:rPr lang="fr-FR" dirty="0" err="1" smtClean="0">
                <a:cs typeface="+mn-cs"/>
              </a:rPr>
              <a:t>implement</a:t>
            </a:r>
            <a:r>
              <a:rPr lang="fr-FR" dirty="0" smtClean="0">
                <a:cs typeface="+mn-cs"/>
              </a:rPr>
              <a:t> the CRPD</a:t>
            </a:r>
          </a:p>
          <a:p>
            <a:pPr eaLnBrk="1" hangingPunct="1">
              <a:defRPr/>
            </a:pPr>
            <a:r>
              <a:rPr lang="fr-FR" dirty="0" smtClean="0">
                <a:cs typeface="+mn-cs"/>
              </a:rPr>
              <a:t>- </a:t>
            </a:r>
            <a:r>
              <a:rPr lang="fr-FR" dirty="0" err="1" smtClean="0">
                <a:cs typeface="+mn-cs"/>
              </a:rPr>
              <a:t>Make</a:t>
            </a:r>
            <a:r>
              <a:rPr lang="fr-FR" dirty="0" smtClean="0">
                <a:cs typeface="+mn-cs"/>
              </a:rPr>
              <a:t> sure </a:t>
            </a:r>
            <a:r>
              <a:rPr lang="fr-FR" dirty="0" err="1" smtClean="0">
                <a:cs typeface="+mn-cs"/>
              </a:rPr>
              <a:t>that</a:t>
            </a:r>
            <a:r>
              <a:rPr lang="fr-FR" dirty="0" smtClean="0">
                <a:cs typeface="+mn-cs"/>
              </a:rPr>
              <a:t> </a:t>
            </a:r>
            <a:r>
              <a:rPr lang="fr-FR" dirty="0" err="1" smtClean="0">
                <a:cs typeface="+mn-cs"/>
              </a:rPr>
              <a:t>their</a:t>
            </a:r>
            <a:r>
              <a:rPr lang="fr-FR" dirty="0" smtClean="0">
                <a:cs typeface="+mn-cs"/>
              </a:rPr>
              <a:t> </a:t>
            </a:r>
            <a:r>
              <a:rPr lang="fr-FR" dirty="0" err="1" smtClean="0">
                <a:cs typeface="+mn-cs"/>
              </a:rPr>
              <a:t>legal</a:t>
            </a:r>
            <a:r>
              <a:rPr lang="fr-FR" dirty="0" smtClean="0">
                <a:cs typeface="+mn-cs"/>
              </a:rPr>
              <a:t> and administrative </a:t>
            </a:r>
            <a:r>
              <a:rPr lang="fr-FR" dirty="0" err="1" smtClean="0">
                <a:cs typeface="+mn-cs"/>
              </a:rPr>
              <a:t>frameworks</a:t>
            </a:r>
            <a:r>
              <a:rPr lang="fr-FR" dirty="0" smtClean="0">
                <a:cs typeface="+mn-cs"/>
              </a:rPr>
              <a:t> as </a:t>
            </a:r>
            <a:r>
              <a:rPr lang="fr-FR" dirty="0" err="1" smtClean="0">
                <a:cs typeface="+mn-cs"/>
              </a:rPr>
              <a:t>well</a:t>
            </a:r>
            <a:r>
              <a:rPr lang="fr-FR" dirty="0" smtClean="0">
                <a:cs typeface="+mn-cs"/>
              </a:rPr>
              <a:t> as all public </a:t>
            </a:r>
            <a:r>
              <a:rPr lang="fr-FR" dirty="0" err="1" smtClean="0">
                <a:cs typeface="+mn-cs"/>
              </a:rPr>
              <a:t>entities</a:t>
            </a:r>
            <a:r>
              <a:rPr lang="fr-FR" dirty="0" smtClean="0">
                <a:cs typeface="+mn-cs"/>
              </a:rPr>
              <a:t> do not </a:t>
            </a:r>
            <a:r>
              <a:rPr lang="fr-FR" dirty="0" err="1" smtClean="0">
                <a:cs typeface="+mn-cs"/>
              </a:rPr>
              <a:t>discriminate</a:t>
            </a:r>
            <a:r>
              <a:rPr lang="fr-FR" dirty="0" smtClean="0">
                <a:cs typeface="+mn-cs"/>
              </a:rPr>
              <a:t> </a:t>
            </a:r>
            <a:r>
              <a:rPr lang="fr-FR" dirty="0" err="1" smtClean="0">
                <a:cs typeface="+mn-cs"/>
              </a:rPr>
              <a:t>persons</a:t>
            </a:r>
            <a:r>
              <a:rPr lang="fr-FR" dirty="0" smtClean="0">
                <a:cs typeface="+mn-cs"/>
              </a:rPr>
              <a:t> </a:t>
            </a:r>
            <a:r>
              <a:rPr lang="fr-FR" dirty="0" err="1" smtClean="0">
                <a:cs typeface="+mn-cs"/>
              </a:rPr>
              <a:t>with</a:t>
            </a:r>
            <a:r>
              <a:rPr lang="fr-FR" dirty="0" smtClean="0">
                <a:cs typeface="+mn-cs"/>
              </a:rPr>
              <a:t> </a:t>
            </a:r>
            <a:r>
              <a:rPr lang="fr-FR" dirty="0" err="1" smtClean="0">
                <a:cs typeface="+mn-cs"/>
              </a:rPr>
              <a:t>disabilities</a:t>
            </a:r>
            <a:endParaRPr lang="fr-FR" dirty="0" smtClean="0">
              <a:cs typeface="+mn-cs"/>
            </a:endParaRPr>
          </a:p>
          <a:p>
            <a:pPr eaLnBrk="1" hangingPunct="1">
              <a:defRPr/>
            </a:pPr>
            <a:r>
              <a:rPr lang="fr-FR" dirty="0" smtClean="0">
                <a:cs typeface="+mn-cs"/>
              </a:rPr>
              <a:t>- </a:t>
            </a:r>
            <a:r>
              <a:rPr lang="fr-FR" dirty="0" err="1" smtClean="0">
                <a:cs typeface="+mn-cs"/>
              </a:rPr>
              <a:t>Protect</a:t>
            </a:r>
            <a:r>
              <a:rPr lang="fr-FR" dirty="0" smtClean="0">
                <a:cs typeface="+mn-cs"/>
              </a:rPr>
              <a:t> </a:t>
            </a:r>
            <a:r>
              <a:rPr lang="fr-FR" dirty="0" err="1" smtClean="0">
                <a:cs typeface="+mn-cs"/>
              </a:rPr>
              <a:t>persons</a:t>
            </a:r>
            <a:r>
              <a:rPr lang="fr-FR" dirty="0" smtClean="0">
                <a:cs typeface="+mn-cs"/>
              </a:rPr>
              <a:t> </a:t>
            </a:r>
            <a:r>
              <a:rPr lang="fr-FR" dirty="0" err="1" smtClean="0">
                <a:cs typeface="+mn-cs"/>
              </a:rPr>
              <a:t>with</a:t>
            </a:r>
            <a:r>
              <a:rPr lang="fr-FR" dirty="0" smtClean="0">
                <a:cs typeface="+mn-cs"/>
              </a:rPr>
              <a:t> </a:t>
            </a:r>
            <a:r>
              <a:rPr lang="fr-FR" dirty="0" err="1" smtClean="0">
                <a:cs typeface="+mn-cs"/>
              </a:rPr>
              <a:t>disabilities</a:t>
            </a:r>
            <a:r>
              <a:rPr lang="fr-FR" dirty="0" smtClean="0">
                <a:cs typeface="+mn-cs"/>
              </a:rPr>
              <a:t> </a:t>
            </a:r>
            <a:r>
              <a:rPr lang="fr-FR" dirty="0" err="1" smtClean="0">
                <a:cs typeface="+mn-cs"/>
              </a:rPr>
              <a:t>from</a:t>
            </a:r>
            <a:r>
              <a:rPr lang="fr-FR" dirty="0" smtClean="0">
                <a:cs typeface="+mn-cs"/>
              </a:rPr>
              <a:t> discrimination by non-state </a:t>
            </a:r>
            <a:r>
              <a:rPr lang="fr-FR" dirty="0" err="1" smtClean="0">
                <a:cs typeface="+mn-cs"/>
              </a:rPr>
              <a:t>actors</a:t>
            </a:r>
            <a:endParaRPr lang="fr-FR" dirty="0" smtClean="0">
              <a:cs typeface="+mn-cs"/>
            </a:endParaRPr>
          </a:p>
          <a:p>
            <a:pPr eaLnBrk="1" hangingPunct="1">
              <a:defRPr/>
            </a:pPr>
            <a:r>
              <a:rPr lang="fr-FR" dirty="0" smtClean="0">
                <a:cs typeface="+mn-cs"/>
              </a:rPr>
              <a:t>- </a:t>
            </a:r>
            <a:r>
              <a:rPr lang="fr-FR" dirty="0" err="1" smtClean="0">
                <a:cs typeface="+mn-cs"/>
              </a:rPr>
              <a:t>Provide</a:t>
            </a:r>
            <a:r>
              <a:rPr lang="fr-FR" dirty="0" smtClean="0">
                <a:cs typeface="+mn-cs"/>
              </a:rPr>
              <a:t> information to </a:t>
            </a:r>
            <a:r>
              <a:rPr lang="fr-FR" dirty="0" err="1" smtClean="0">
                <a:cs typeface="+mn-cs"/>
              </a:rPr>
              <a:t>persons</a:t>
            </a:r>
            <a:r>
              <a:rPr lang="fr-FR" dirty="0" smtClean="0">
                <a:cs typeface="+mn-cs"/>
              </a:rPr>
              <a:t> </a:t>
            </a:r>
            <a:r>
              <a:rPr lang="fr-FR" dirty="0" err="1" smtClean="0">
                <a:cs typeface="+mn-cs"/>
              </a:rPr>
              <a:t>with</a:t>
            </a:r>
            <a:r>
              <a:rPr lang="fr-FR" dirty="0" smtClean="0">
                <a:cs typeface="+mn-cs"/>
              </a:rPr>
              <a:t> </a:t>
            </a:r>
            <a:r>
              <a:rPr lang="fr-FR" dirty="0" err="1" smtClean="0">
                <a:cs typeface="+mn-cs"/>
              </a:rPr>
              <a:t>disabilities</a:t>
            </a:r>
            <a:r>
              <a:rPr lang="fr-FR" dirty="0" smtClean="0">
                <a:cs typeface="+mn-cs"/>
              </a:rPr>
              <a:t> on possible support </a:t>
            </a:r>
          </a:p>
          <a:p>
            <a:pPr eaLnBrk="1" hangingPunct="1">
              <a:defRPr/>
            </a:pPr>
            <a:r>
              <a:rPr lang="fr-FR" dirty="0" smtClean="0">
                <a:cs typeface="+mn-cs"/>
              </a:rPr>
              <a:t>- </a:t>
            </a:r>
            <a:r>
              <a:rPr lang="fr-FR" dirty="0" err="1" smtClean="0">
                <a:cs typeface="+mn-cs"/>
              </a:rPr>
              <a:t>Ensure</a:t>
            </a:r>
            <a:r>
              <a:rPr lang="fr-FR" dirty="0" smtClean="0">
                <a:cs typeface="+mn-cs"/>
              </a:rPr>
              <a:t> </a:t>
            </a:r>
            <a:r>
              <a:rPr lang="fr-FR" dirty="0" err="1" smtClean="0">
                <a:cs typeface="+mn-cs"/>
              </a:rPr>
              <a:t>enforcement</a:t>
            </a:r>
            <a:r>
              <a:rPr lang="fr-FR" dirty="0" smtClean="0">
                <a:cs typeface="+mn-cs"/>
              </a:rPr>
              <a:t> </a:t>
            </a:r>
            <a:r>
              <a:rPr lang="fr-FR" dirty="0" err="1" smtClean="0">
                <a:cs typeface="+mn-cs"/>
              </a:rPr>
              <a:t>across</a:t>
            </a:r>
            <a:r>
              <a:rPr lang="fr-FR" dirty="0" smtClean="0">
                <a:cs typeface="+mn-cs"/>
              </a:rPr>
              <a:t> </a:t>
            </a:r>
            <a:r>
              <a:rPr lang="fr-FR" dirty="0" err="1" smtClean="0">
                <a:cs typeface="+mn-cs"/>
              </a:rPr>
              <a:t>decentralisation</a:t>
            </a:r>
            <a:r>
              <a:rPr lang="fr-FR" dirty="0" smtClean="0">
                <a:cs typeface="+mn-cs"/>
              </a:rPr>
              <a:t> </a:t>
            </a:r>
            <a:r>
              <a:rPr lang="fr-FR" dirty="0" err="1" smtClean="0">
                <a:cs typeface="+mn-cs"/>
              </a:rPr>
              <a:t>levels</a:t>
            </a:r>
            <a:endParaRPr lang="fr-FR" dirty="0" smtClean="0">
              <a:cs typeface="+mn-cs"/>
            </a:endParaRPr>
          </a:p>
          <a:p>
            <a:pPr eaLnBrk="1" hangingPunct="1">
              <a:defRPr/>
            </a:pPr>
            <a:r>
              <a:rPr lang="fr-FR" dirty="0" smtClean="0">
                <a:cs typeface="+mn-cs"/>
              </a:rPr>
              <a:t>- </a:t>
            </a:r>
            <a:r>
              <a:rPr lang="fr-FR" dirty="0" err="1" smtClean="0">
                <a:cs typeface="+mn-cs"/>
              </a:rPr>
              <a:t>Consult</a:t>
            </a:r>
            <a:r>
              <a:rPr lang="fr-FR" dirty="0" smtClean="0">
                <a:cs typeface="+mn-cs"/>
              </a:rPr>
              <a:t> </a:t>
            </a:r>
            <a:r>
              <a:rPr lang="fr-FR" dirty="0" err="1" smtClean="0">
                <a:cs typeface="+mn-cs"/>
              </a:rPr>
              <a:t>persons</a:t>
            </a:r>
            <a:r>
              <a:rPr lang="fr-FR" dirty="0" smtClean="0">
                <a:cs typeface="+mn-cs"/>
              </a:rPr>
              <a:t> </a:t>
            </a:r>
            <a:r>
              <a:rPr lang="fr-FR" dirty="0" err="1" smtClean="0">
                <a:cs typeface="+mn-cs"/>
              </a:rPr>
              <a:t>with</a:t>
            </a:r>
            <a:r>
              <a:rPr lang="fr-FR" dirty="0" smtClean="0">
                <a:cs typeface="+mn-cs"/>
              </a:rPr>
              <a:t> </a:t>
            </a:r>
            <a:r>
              <a:rPr lang="fr-FR" dirty="0" err="1" smtClean="0">
                <a:cs typeface="+mn-cs"/>
              </a:rPr>
              <a:t>disabilities</a:t>
            </a:r>
            <a:r>
              <a:rPr lang="fr-FR" dirty="0" smtClean="0">
                <a:cs typeface="+mn-cs"/>
              </a:rPr>
              <a:t> and </a:t>
            </a:r>
            <a:r>
              <a:rPr lang="fr-FR" dirty="0" err="1" smtClean="0">
                <a:cs typeface="+mn-cs"/>
              </a:rPr>
              <a:t>their</a:t>
            </a:r>
            <a:r>
              <a:rPr lang="fr-FR" dirty="0" smtClean="0">
                <a:cs typeface="+mn-cs"/>
              </a:rPr>
              <a:t> </a:t>
            </a:r>
            <a:r>
              <a:rPr lang="fr-FR" dirty="0" err="1" smtClean="0">
                <a:cs typeface="+mn-cs"/>
              </a:rPr>
              <a:t>representative</a:t>
            </a:r>
            <a:r>
              <a:rPr lang="fr-FR" dirty="0" smtClean="0">
                <a:cs typeface="+mn-cs"/>
              </a:rPr>
              <a:t> organisations on all </a:t>
            </a:r>
            <a:r>
              <a:rPr lang="fr-FR" dirty="0" err="1" smtClean="0">
                <a:cs typeface="+mn-cs"/>
              </a:rPr>
              <a:t>matters</a:t>
            </a:r>
            <a:r>
              <a:rPr lang="fr-FR" dirty="0" smtClean="0">
                <a:cs typeface="+mn-cs"/>
              </a:rPr>
              <a:t> </a:t>
            </a:r>
            <a:r>
              <a:rPr lang="fr-FR" dirty="0" err="1" smtClean="0">
                <a:cs typeface="+mn-cs"/>
              </a:rPr>
              <a:t>related</a:t>
            </a:r>
            <a:r>
              <a:rPr lang="fr-FR" dirty="0" smtClean="0">
                <a:cs typeface="+mn-cs"/>
              </a:rPr>
              <a:t> to CRPD </a:t>
            </a:r>
            <a:r>
              <a:rPr lang="fr-FR" dirty="0" err="1" smtClean="0">
                <a:cs typeface="+mn-cs"/>
              </a:rPr>
              <a:t>implementation</a:t>
            </a:r>
            <a:endParaRPr lang="fr-FR" dirty="0" smtClean="0">
              <a:cs typeface="+mn-cs"/>
            </a:endParaRPr>
          </a:p>
          <a:p>
            <a:pPr eaLnBrk="1" hangingPunct="1">
              <a:defRPr/>
            </a:pPr>
            <a:endParaRPr lang="fr-FR" dirty="0">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395288" y="1125538"/>
            <a:ext cx="8229600" cy="936625"/>
          </a:xfrm>
        </p:spPr>
        <p:txBody>
          <a:bodyPr>
            <a:normAutofit/>
          </a:bodyPr>
          <a:lstStyle/>
          <a:p>
            <a:pPr indent="0" eaLnBrk="1" hangingPunct="1">
              <a:defRPr/>
            </a:pPr>
            <a:r>
              <a:rPr lang="en-GB" dirty="0" smtClean="0">
                <a:cs typeface="+mj-cs"/>
              </a:rPr>
              <a:t>Participation </a:t>
            </a:r>
            <a:r>
              <a:rPr lang="en-GB" dirty="0">
                <a:cs typeface="+mj-cs"/>
              </a:rPr>
              <a:t>and Inclusion</a:t>
            </a:r>
            <a:endParaRPr lang="en-US" dirty="0">
              <a:cs typeface="+mj-cs"/>
            </a:endParaRPr>
          </a:p>
        </p:txBody>
      </p:sp>
      <p:sp>
        <p:nvSpPr>
          <p:cNvPr id="15364" name="Rectangle 3"/>
          <p:cNvSpPr>
            <a:spLocks noGrp="1" noChangeArrowheads="1"/>
          </p:cNvSpPr>
          <p:nvPr>
            <p:ph type="body" idx="1"/>
          </p:nvPr>
        </p:nvSpPr>
        <p:spPr>
          <a:xfrm>
            <a:off x="457200" y="2205038"/>
            <a:ext cx="8229600" cy="3816350"/>
          </a:xfrm>
        </p:spPr>
        <p:txBody>
          <a:bodyPr>
            <a:normAutofit fontScale="85000" lnSpcReduction="20000"/>
          </a:bodyPr>
          <a:lstStyle/>
          <a:p>
            <a:pPr marL="0" indent="0" eaLnBrk="1" hangingPunct="1">
              <a:buFontTx/>
              <a:buNone/>
              <a:defRPr/>
            </a:pPr>
            <a:r>
              <a:rPr lang="en-GB" sz="2600" dirty="0" smtClean="0">
                <a:latin typeface="Arial" charset="0"/>
                <a:cs typeface="+mn-cs"/>
              </a:rPr>
              <a:t>Full </a:t>
            </a:r>
            <a:r>
              <a:rPr lang="en-GB" sz="2600" dirty="0">
                <a:latin typeface="Arial" charset="0"/>
                <a:cs typeface="+mn-cs"/>
              </a:rPr>
              <a:t>and effective participation and inclusion in society is recognized in the Convention as:</a:t>
            </a:r>
          </a:p>
          <a:p>
            <a:pPr lvl="1" eaLnBrk="1" hangingPunct="1">
              <a:defRPr/>
            </a:pPr>
            <a:r>
              <a:rPr lang="en-GB" sz="2200" dirty="0">
                <a:latin typeface="Arial" charset="0"/>
              </a:rPr>
              <a:t>A general principle (article 3)</a:t>
            </a:r>
          </a:p>
          <a:p>
            <a:pPr lvl="1" eaLnBrk="1" hangingPunct="1">
              <a:defRPr/>
            </a:pPr>
            <a:r>
              <a:rPr lang="en-GB" sz="2200" dirty="0">
                <a:latin typeface="Arial" charset="0"/>
              </a:rPr>
              <a:t>A general obligation (article 4)</a:t>
            </a:r>
          </a:p>
          <a:p>
            <a:pPr lvl="1" eaLnBrk="1" hangingPunct="1">
              <a:defRPr/>
            </a:pPr>
            <a:r>
              <a:rPr lang="en-GB" sz="2200" dirty="0">
                <a:latin typeface="Arial" charset="0"/>
              </a:rPr>
              <a:t>A right (articles 19, 29 and 30</a:t>
            </a:r>
            <a:r>
              <a:rPr lang="en-GB" sz="2200" dirty="0" smtClean="0">
                <a:latin typeface="Arial" charset="0"/>
              </a:rPr>
              <a:t>)</a:t>
            </a:r>
          </a:p>
          <a:p>
            <a:pPr marL="457200" lvl="1" indent="0" eaLnBrk="1" hangingPunct="1">
              <a:buFontTx/>
              <a:buNone/>
              <a:defRPr/>
            </a:pPr>
            <a:endParaRPr lang="en-GB" sz="2200" dirty="0">
              <a:latin typeface="Arial" charset="0"/>
            </a:endParaRPr>
          </a:p>
          <a:p>
            <a:pPr marL="0" indent="0" eaLnBrk="1" hangingPunct="1">
              <a:buFontTx/>
              <a:buNone/>
              <a:defRPr/>
            </a:pPr>
            <a:r>
              <a:rPr lang="en-GB" sz="2600" dirty="0" smtClean="0">
                <a:latin typeface="Arial" charset="0"/>
                <a:cs typeface="+mn-cs"/>
              </a:rPr>
              <a:t>Participation </a:t>
            </a:r>
            <a:r>
              <a:rPr lang="en-GB" sz="2600" dirty="0">
                <a:latin typeface="Arial" charset="0"/>
                <a:cs typeface="+mn-cs"/>
              </a:rPr>
              <a:t>is important </a:t>
            </a:r>
            <a:r>
              <a:rPr lang="en-GB" sz="2600" dirty="0" smtClean="0">
                <a:latin typeface="Arial" charset="0"/>
                <a:cs typeface="+mn-cs"/>
              </a:rPr>
              <a:t>so that persons with disabilities can contribute to decision impacting them and their communities  </a:t>
            </a:r>
          </a:p>
          <a:p>
            <a:pPr marL="0" indent="0" eaLnBrk="1" hangingPunct="1">
              <a:buFontTx/>
              <a:buNone/>
              <a:defRPr/>
            </a:pPr>
            <a:endParaRPr lang="en-GB" sz="2600" dirty="0" smtClean="0">
              <a:latin typeface="Arial" charset="0"/>
              <a:cs typeface="+mn-cs"/>
            </a:endParaRPr>
          </a:p>
          <a:p>
            <a:pPr marL="0" indent="0" eaLnBrk="1" hangingPunct="1">
              <a:buFontTx/>
              <a:buNone/>
              <a:defRPr/>
            </a:pPr>
            <a:r>
              <a:rPr lang="en-GB" sz="2600" dirty="0" smtClean="0">
                <a:latin typeface="Arial" charset="0"/>
                <a:cs typeface="+mn-cs"/>
              </a:rPr>
              <a:t>Full and effective because too often, efforts are made on very specific issues such as rehabilitation and health and leave all the rest and many persons with disabilities out</a:t>
            </a:r>
          </a:p>
          <a:p>
            <a:pPr lvl="1" eaLnBrk="1" hangingPunct="1">
              <a:buFont typeface="Wingdings" charset="0"/>
              <a:buNone/>
              <a:defRPr/>
            </a:pPr>
            <a:endParaRPr lang="en-GB" sz="2200" dirty="0">
              <a:latin typeface="Arial"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1"/>
          <p:cNvSpPr>
            <a:spLocks noGrp="1"/>
          </p:cNvSpPr>
          <p:nvPr>
            <p:ph type="title"/>
          </p:nvPr>
        </p:nvSpPr>
        <p:spPr>
          <a:xfrm>
            <a:off x="468313" y="836613"/>
            <a:ext cx="8299450" cy="1090612"/>
          </a:xfrm>
        </p:spPr>
        <p:txBody>
          <a:bodyPr/>
          <a:lstStyle/>
          <a:p>
            <a:pPr indent="0" algn="ctr" eaLnBrk="1" hangingPunct="1">
              <a:defRPr/>
            </a:pPr>
            <a:r>
              <a:rPr lang="fr-FR" sz="3200" dirty="0" smtClean="0">
                <a:effectLst>
                  <a:outerShdw blurRad="38100" dist="38100" dir="2700000" algn="tl">
                    <a:srgbClr val="DDDDDD"/>
                  </a:outerShdw>
                </a:effectLst>
                <a:latin typeface="Arial" charset="0"/>
                <a:ea typeface="MS PGothic" charset="0"/>
                <a:cs typeface="Arial" charset="0"/>
              </a:rPr>
              <a:t>Discrimination on the basis of </a:t>
            </a:r>
            <a:r>
              <a:rPr lang="fr-FR" sz="3200" dirty="0" err="1" smtClean="0">
                <a:effectLst>
                  <a:outerShdw blurRad="38100" dist="38100" dir="2700000" algn="tl">
                    <a:srgbClr val="DDDDDD"/>
                  </a:outerShdw>
                </a:effectLst>
                <a:latin typeface="Arial" charset="0"/>
                <a:ea typeface="MS PGothic" charset="0"/>
                <a:cs typeface="Arial" charset="0"/>
              </a:rPr>
              <a:t>disability</a:t>
            </a:r>
            <a:endParaRPr lang="fr-FR" sz="3200" dirty="0" smtClean="0">
              <a:effectLst>
                <a:outerShdw blurRad="38100" dist="38100" dir="2700000" algn="tl">
                  <a:srgbClr val="DDDDDD"/>
                </a:outerShdw>
              </a:effectLst>
              <a:latin typeface="Arial" charset="0"/>
              <a:ea typeface="MS PGothic" charset="0"/>
              <a:cs typeface="Arial" charset="0"/>
            </a:endParaRPr>
          </a:p>
        </p:txBody>
      </p:sp>
      <p:sp>
        <p:nvSpPr>
          <p:cNvPr id="9218" name="Content Placeholder 2"/>
          <p:cNvSpPr txBox="1">
            <a:spLocks/>
          </p:cNvSpPr>
          <p:nvPr/>
        </p:nvSpPr>
        <p:spPr bwMode="auto">
          <a:xfrm>
            <a:off x="457200" y="1511300"/>
            <a:ext cx="8299450"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algn="ctr" eaLnBrk="1" hangingPunct="1">
              <a:lnSpc>
                <a:spcPct val="90000"/>
              </a:lnSpc>
              <a:spcBef>
                <a:spcPct val="20000"/>
              </a:spcBef>
              <a:buClr>
                <a:schemeClr val="tx2"/>
              </a:buClr>
            </a:pPr>
            <a:endParaRPr lang="en-US" sz="2700" i="1">
              <a:solidFill>
                <a:schemeClr val="tx1"/>
              </a:solidFill>
              <a:latin typeface="Arial" charset="0"/>
              <a:ea typeface="MS PGothic" charset="0"/>
              <a:cs typeface="MS PGothic" charset="0"/>
            </a:endParaRPr>
          </a:p>
          <a:p>
            <a:pPr algn="ctr" eaLnBrk="1" hangingPunct="1">
              <a:lnSpc>
                <a:spcPct val="90000"/>
              </a:lnSpc>
              <a:spcBef>
                <a:spcPct val="20000"/>
              </a:spcBef>
              <a:buClr>
                <a:schemeClr val="tx2"/>
              </a:buClr>
            </a:pPr>
            <a:endParaRPr lang="en-US" sz="2700" i="1">
              <a:solidFill>
                <a:schemeClr val="tx1"/>
              </a:solidFill>
              <a:latin typeface="Arial" charset="0"/>
              <a:ea typeface="MS PGothic" charset="0"/>
              <a:cs typeface="MS PGothic" charset="0"/>
            </a:endParaRPr>
          </a:p>
          <a:p>
            <a:pPr algn="ctr" eaLnBrk="1" hangingPunct="1">
              <a:lnSpc>
                <a:spcPct val="90000"/>
              </a:lnSpc>
              <a:spcBef>
                <a:spcPct val="20000"/>
              </a:spcBef>
              <a:buClr>
                <a:schemeClr val="tx2"/>
              </a:buClr>
            </a:pPr>
            <a:endParaRPr lang="en-US" sz="4000" i="1">
              <a:solidFill>
                <a:schemeClr val="tx1"/>
              </a:solidFill>
              <a:latin typeface="Arial" charset="0"/>
              <a:ea typeface="MS PGothic" charset="0"/>
              <a:cs typeface="MS PGothic" charset="0"/>
            </a:endParaRPr>
          </a:p>
          <a:p>
            <a:pPr algn="ctr" eaLnBrk="1" hangingPunct="1">
              <a:lnSpc>
                <a:spcPct val="90000"/>
              </a:lnSpc>
              <a:spcBef>
                <a:spcPct val="20000"/>
              </a:spcBef>
              <a:buClr>
                <a:schemeClr val="tx2"/>
              </a:buClr>
            </a:pPr>
            <a:endParaRPr lang="en-US" sz="2700" i="1">
              <a:solidFill>
                <a:schemeClr val="tx1"/>
              </a:solidFill>
              <a:latin typeface="Arial" charset="0"/>
              <a:ea typeface="MS PGothic" charset="0"/>
              <a:cs typeface="MS PGothic" charset="0"/>
            </a:endParaRPr>
          </a:p>
          <a:p>
            <a:pPr algn="ctr" eaLnBrk="1" hangingPunct="1">
              <a:lnSpc>
                <a:spcPct val="90000"/>
              </a:lnSpc>
              <a:spcBef>
                <a:spcPct val="20000"/>
              </a:spcBef>
              <a:buClr>
                <a:schemeClr val="tx2"/>
              </a:buClr>
            </a:pPr>
            <a:endParaRPr lang="en-US" sz="2700" i="1">
              <a:solidFill>
                <a:schemeClr val="tx1"/>
              </a:solidFill>
              <a:latin typeface="Arial" charset="0"/>
              <a:ea typeface="MS PGothic" charset="0"/>
              <a:cs typeface="MS PGothic" charset="0"/>
            </a:endParaRPr>
          </a:p>
        </p:txBody>
      </p:sp>
      <p:sp>
        <p:nvSpPr>
          <p:cNvPr id="2" name="Rectangle 1"/>
          <p:cNvSpPr/>
          <p:nvPr/>
        </p:nvSpPr>
        <p:spPr>
          <a:xfrm>
            <a:off x="539750" y="2420938"/>
            <a:ext cx="8191500" cy="4035425"/>
          </a:xfrm>
          <a:prstGeom prst="rect">
            <a:avLst/>
          </a:prstGeom>
          <a:solidFill>
            <a:schemeClr val="accent3"/>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dirty="0">
              <a:solidFill>
                <a:schemeClr val="accent3"/>
              </a:solidFill>
            </a:endParaRPr>
          </a:p>
        </p:txBody>
      </p:sp>
      <p:sp>
        <p:nvSpPr>
          <p:cNvPr id="3" name="Rectangle 2"/>
          <p:cNvSpPr/>
          <p:nvPr/>
        </p:nvSpPr>
        <p:spPr>
          <a:xfrm>
            <a:off x="971550" y="2565400"/>
            <a:ext cx="3024188" cy="1681163"/>
          </a:xfrm>
          <a:prstGeom prst="rect">
            <a:avLst/>
          </a:prstGeom>
        </p:spPr>
        <p:style>
          <a:lnRef idx="3">
            <a:schemeClr val="lt1"/>
          </a:lnRef>
          <a:fillRef idx="1">
            <a:schemeClr val="accent2"/>
          </a:fillRef>
          <a:effectRef idx="1">
            <a:schemeClr val="accent2"/>
          </a:effectRef>
          <a:fontRef idx="minor">
            <a:schemeClr val="lt1"/>
          </a:fontRef>
        </p:style>
        <p:txBody>
          <a:bodyPr anchor="ctr"/>
          <a:lstStyle/>
          <a:p>
            <a:pPr algn="ctr">
              <a:defRPr/>
            </a:pPr>
            <a:endParaRPr lang="fr-CH" b="1" dirty="0"/>
          </a:p>
          <a:p>
            <a:pPr algn="ctr">
              <a:defRPr/>
            </a:pPr>
            <a:endParaRPr lang="fr-CH" b="1" dirty="0"/>
          </a:p>
          <a:p>
            <a:pPr algn="ctr">
              <a:defRPr/>
            </a:pPr>
            <a:endParaRPr lang="fr-CH" b="1" dirty="0"/>
          </a:p>
          <a:p>
            <a:pPr algn="ctr">
              <a:defRPr/>
            </a:pPr>
            <a:r>
              <a:rPr lang="fr-CH" b="1" dirty="0"/>
              <a:t>Civil life</a:t>
            </a:r>
          </a:p>
          <a:p>
            <a:pPr algn="ctr">
              <a:defRPr/>
            </a:pPr>
            <a:r>
              <a:rPr lang="fr-CH" dirty="0" err="1"/>
              <a:t>Denial</a:t>
            </a:r>
            <a:r>
              <a:rPr lang="fr-CH" dirty="0"/>
              <a:t> of </a:t>
            </a:r>
            <a:r>
              <a:rPr lang="fr-CH" dirty="0" err="1"/>
              <a:t>legal</a:t>
            </a:r>
            <a:r>
              <a:rPr lang="fr-CH" dirty="0"/>
              <a:t> </a:t>
            </a:r>
            <a:r>
              <a:rPr lang="fr-CH" dirty="0" err="1"/>
              <a:t>capacity</a:t>
            </a:r>
            <a:endParaRPr lang="fr-CH" dirty="0"/>
          </a:p>
          <a:p>
            <a:pPr algn="ctr">
              <a:defRPr/>
            </a:pPr>
            <a:r>
              <a:rPr lang="fr-CH" dirty="0" err="1"/>
              <a:t>Forced</a:t>
            </a:r>
            <a:r>
              <a:rPr lang="fr-CH" dirty="0"/>
              <a:t> </a:t>
            </a:r>
            <a:r>
              <a:rPr lang="fr-CH" dirty="0" err="1"/>
              <a:t>institutionalization</a:t>
            </a:r>
            <a:endParaRPr lang="fr-CH" dirty="0"/>
          </a:p>
          <a:p>
            <a:pPr algn="ctr">
              <a:defRPr/>
            </a:pPr>
            <a:r>
              <a:rPr lang="fr-CH" dirty="0"/>
              <a:t>Forced sterilization</a:t>
            </a:r>
          </a:p>
          <a:p>
            <a:pPr algn="ctr">
              <a:defRPr/>
            </a:pPr>
            <a:r>
              <a:rPr lang="fr-CH" dirty="0"/>
              <a:t>Ill treatment as therapy .</a:t>
            </a:r>
          </a:p>
          <a:p>
            <a:pPr algn="ctr">
              <a:defRPr/>
            </a:pPr>
            <a:endParaRPr lang="fr-CH" dirty="0"/>
          </a:p>
          <a:p>
            <a:pPr algn="ctr">
              <a:defRPr/>
            </a:pPr>
            <a:endParaRPr lang="fr-CH" dirty="0"/>
          </a:p>
          <a:p>
            <a:pPr algn="ctr">
              <a:defRPr/>
            </a:pPr>
            <a:endParaRPr lang="fr-CH" dirty="0"/>
          </a:p>
          <a:p>
            <a:pPr algn="ctr">
              <a:defRPr/>
            </a:pPr>
            <a:endParaRPr lang="en-GB" dirty="0"/>
          </a:p>
        </p:txBody>
      </p:sp>
      <p:sp>
        <p:nvSpPr>
          <p:cNvPr id="4" name="Rectangle 3"/>
          <p:cNvSpPr/>
          <p:nvPr/>
        </p:nvSpPr>
        <p:spPr>
          <a:xfrm>
            <a:off x="971600" y="4653136"/>
            <a:ext cx="2958784" cy="1546412"/>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fr-CH" b="1" dirty="0" err="1"/>
              <a:t>Political</a:t>
            </a:r>
            <a:r>
              <a:rPr lang="fr-CH" b="1" dirty="0"/>
              <a:t> life</a:t>
            </a:r>
          </a:p>
          <a:p>
            <a:pPr algn="ctr">
              <a:defRPr/>
            </a:pPr>
            <a:r>
              <a:rPr lang="fr-CH" dirty="0"/>
              <a:t>Denial of the right to vote</a:t>
            </a:r>
          </a:p>
          <a:p>
            <a:pPr algn="ctr">
              <a:defRPr/>
            </a:pPr>
            <a:r>
              <a:rPr lang="fr-CH" dirty="0"/>
              <a:t>Denial of the right to be elected</a:t>
            </a:r>
          </a:p>
          <a:p>
            <a:pPr algn="ctr">
              <a:defRPr/>
            </a:pPr>
            <a:r>
              <a:rPr lang="fr-CH" dirty="0"/>
              <a:t>Denial of the right to hold public office</a:t>
            </a:r>
          </a:p>
          <a:p>
            <a:pPr algn="ctr">
              <a:defRPr/>
            </a:pPr>
            <a:endParaRPr lang="en-GB" dirty="0">
              <a:ln>
                <a:solidFill>
                  <a:schemeClr val="bg1"/>
                </a:solidFill>
              </a:ln>
              <a:solidFill>
                <a:srgbClr val="92D050"/>
              </a:solidFill>
            </a:endParaRPr>
          </a:p>
        </p:txBody>
      </p:sp>
      <p:sp>
        <p:nvSpPr>
          <p:cNvPr id="5" name="Rectangle 4"/>
          <p:cNvSpPr/>
          <p:nvPr/>
        </p:nvSpPr>
        <p:spPr>
          <a:xfrm>
            <a:off x="5364163" y="2565400"/>
            <a:ext cx="3024187" cy="1655763"/>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fr-CH" b="1" dirty="0"/>
              <a:t>Social and cultural life</a:t>
            </a:r>
          </a:p>
          <a:p>
            <a:pPr algn="ctr">
              <a:defRPr/>
            </a:pPr>
            <a:r>
              <a:rPr lang="fr-CH" dirty="0" err="1"/>
              <a:t>Segregated</a:t>
            </a:r>
            <a:r>
              <a:rPr lang="fr-CH" dirty="0"/>
              <a:t> </a:t>
            </a:r>
            <a:r>
              <a:rPr lang="fr-CH" dirty="0" err="1"/>
              <a:t>education</a:t>
            </a:r>
            <a:endParaRPr lang="fr-CH" dirty="0"/>
          </a:p>
          <a:p>
            <a:pPr algn="ctr">
              <a:defRPr/>
            </a:pPr>
            <a:r>
              <a:rPr lang="fr-CH" dirty="0" err="1"/>
              <a:t>Forced</a:t>
            </a:r>
            <a:r>
              <a:rPr lang="fr-CH" dirty="0"/>
              <a:t> </a:t>
            </a:r>
            <a:r>
              <a:rPr lang="fr-CH" dirty="0" err="1"/>
              <a:t>medical</a:t>
            </a:r>
            <a:r>
              <a:rPr lang="fr-CH" dirty="0"/>
              <a:t> </a:t>
            </a:r>
            <a:r>
              <a:rPr lang="fr-CH" dirty="0" err="1"/>
              <a:t>treatment</a:t>
            </a:r>
            <a:endParaRPr lang="fr-CH" dirty="0"/>
          </a:p>
          <a:p>
            <a:pPr algn="ctr">
              <a:defRPr/>
            </a:pPr>
            <a:r>
              <a:rPr lang="fr-CH" dirty="0"/>
              <a:t>Exclusion </a:t>
            </a:r>
            <a:r>
              <a:rPr lang="fr-CH" dirty="0" err="1"/>
              <a:t>from</a:t>
            </a:r>
            <a:r>
              <a:rPr lang="fr-CH" dirty="0"/>
              <a:t> the </a:t>
            </a:r>
            <a:r>
              <a:rPr lang="fr-CH" dirty="0" err="1"/>
              <a:t>community</a:t>
            </a:r>
            <a:endParaRPr lang="fr-CH" dirty="0"/>
          </a:p>
          <a:p>
            <a:pPr algn="ctr">
              <a:defRPr/>
            </a:pPr>
            <a:r>
              <a:rPr lang="fr-CH" dirty="0"/>
              <a:t>Inaccessible </a:t>
            </a:r>
            <a:r>
              <a:rPr lang="fr-CH" dirty="0" err="1"/>
              <a:t>environments</a:t>
            </a:r>
            <a:endParaRPr lang="fr-CH" dirty="0"/>
          </a:p>
          <a:p>
            <a:pPr algn="ctr">
              <a:defRPr/>
            </a:pPr>
            <a:r>
              <a:rPr lang="fr-CH" dirty="0" err="1"/>
              <a:t>Negative</a:t>
            </a:r>
            <a:r>
              <a:rPr lang="fr-CH" dirty="0"/>
              <a:t> attitudes</a:t>
            </a:r>
          </a:p>
        </p:txBody>
      </p:sp>
      <p:sp>
        <p:nvSpPr>
          <p:cNvPr id="6" name="Rectangle 5"/>
          <p:cNvSpPr/>
          <p:nvPr/>
        </p:nvSpPr>
        <p:spPr>
          <a:xfrm>
            <a:off x="5364163" y="4652963"/>
            <a:ext cx="3024187" cy="1512887"/>
          </a:xfrm>
          <a:prstGeom prst="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CH" b="1" dirty="0" err="1">
                <a:solidFill>
                  <a:srgbClr val="000000"/>
                </a:solidFill>
              </a:rPr>
              <a:t>Economic</a:t>
            </a:r>
            <a:r>
              <a:rPr lang="fr-CH" b="1" dirty="0">
                <a:solidFill>
                  <a:srgbClr val="000000"/>
                </a:solidFill>
              </a:rPr>
              <a:t> life</a:t>
            </a:r>
          </a:p>
          <a:p>
            <a:pPr algn="ctr">
              <a:defRPr/>
            </a:pPr>
            <a:r>
              <a:rPr lang="fr-CH" dirty="0" err="1">
                <a:solidFill>
                  <a:srgbClr val="000000"/>
                </a:solidFill>
              </a:rPr>
              <a:t>Denial</a:t>
            </a:r>
            <a:r>
              <a:rPr lang="fr-CH" dirty="0">
                <a:solidFill>
                  <a:srgbClr val="000000"/>
                </a:solidFill>
              </a:rPr>
              <a:t> of </a:t>
            </a:r>
            <a:r>
              <a:rPr lang="fr-CH" dirty="0" err="1">
                <a:solidFill>
                  <a:srgbClr val="000000"/>
                </a:solidFill>
              </a:rPr>
              <a:t>reasonable</a:t>
            </a:r>
            <a:r>
              <a:rPr lang="fr-CH" dirty="0">
                <a:solidFill>
                  <a:srgbClr val="000000"/>
                </a:solidFill>
              </a:rPr>
              <a:t> accommodation</a:t>
            </a:r>
          </a:p>
          <a:p>
            <a:pPr algn="ctr">
              <a:defRPr/>
            </a:pPr>
            <a:r>
              <a:rPr lang="fr-CH" dirty="0">
                <a:solidFill>
                  <a:srgbClr val="000000"/>
                </a:solidFill>
              </a:rPr>
              <a:t>Denial of property rights</a:t>
            </a:r>
          </a:p>
          <a:p>
            <a:pPr algn="ctr">
              <a:defRPr/>
            </a:pPr>
            <a:r>
              <a:rPr lang="fr-CH" dirty="0">
                <a:solidFill>
                  <a:srgbClr val="000000"/>
                </a:solidFill>
              </a:rPr>
              <a:t>« Sheltered » employment </a:t>
            </a:r>
          </a:p>
          <a:p>
            <a:pPr algn="ctr">
              <a:defRPr/>
            </a:pPr>
            <a:endParaRPr lang="fr-CH" dirty="0">
              <a:solidFill>
                <a:srgbClr val="00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indent="0" eaLnBrk="1" hangingPunct="1">
              <a:defRPr/>
            </a:pPr>
            <a:r>
              <a:rPr lang="en-US" dirty="0" smtClean="0">
                <a:cs typeface="+mj-cs"/>
              </a:rPr>
              <a:t>Equality and Non discrimination</a:t>
            </a:r>
            <a:endParaRPr lang="en-US" dirty="0">
              <a:cs typeface="+mj-cs"/>
            </a:endParaRPr>
          </a:p>
        </p:txBody>
      </p:sp>
      <p:sp>
        <p:nvSpPr>
          <p:cNvPr id="16387" name="Content Placeholder 2"/>
          <p:cNvSpPr>
            <a:spLocks noGrp="1"/>
          </p:cNvSpPr>
          <p:nvPr>
            <p:ph idx="1"/>
          </p:nvPr>
        </p:nvSpPr>
        <p:spPr>
          <a:xfrm>
            <a:off x="395288" y="2070100"/>
            <a:ext cx="8553450" cy="4800600"/>
          </a:xfrm>
        </p:spPr>
        <p:txBody>
          <a:bodyPr/>
          <a:lstStyle/>
          <a:p>
            <a:pPr marL="0" indent="0" eaLnBrk="1" hangingPunct="1">
              <a:buFontTx/>
              <a:buNone/>
              <a:defRPr/>
            </a:pPr>
            <a:endParaRPr lang="en-US" dirty="0" smtClean="0">
              <a:cs typeface="+mn-cs"/>
            </a:endParaRPr>
          </a:p>
          <a:p>
            <a:pPr eaLnBrk="1" hangingPunct="1">
              <a:defRPr/>
            </a:pPr>
            <a:r>
              <a:rPr lang="en-US" dirty="0" smtClean="0">
                <a:cs typeface="+mn-cs"/>
              </a:rPr>
              <a:t>State should protect persons with disabilities from discrimination on the ground of disability</a:t>
            </a:r>
          </a:p>
          <a:p>
            <a:pPr eaLnBrk="1" hangingPunct="1">
              <a:defRPr/>
            </a:pPr>
            <a:r>
              <a:rPr lang="en-US" dirty="0" smtClean="0">
                <a:cs typeface="+mn-cs"/>
              </a:rPr>
              <a:t>State should protect persons with disabilities from discrimination on any other grounds on equal basis with others</a:t>
            </a:r>
          </a:p>
          <a:p>
            <a:pPr eaLnBrk="1" hangingPunct="1">
              <a:defRPr/>
            </a:pPr>
            <a:r>
              <a:rPr lang="en-US" dirty="0" smtClean="0">
                <a:cs typeface="+mn-cs"/>
              </a:rPr>
              <a:t>Duty to provide reasonable accommodation</a:t>
            </a:r>
          </a:p>
          <a:p>
            <a:pPr eaLnBrk="1" hangingPunct="1">
              <a:defRPr/>
            </a:pPr>
            <a:r>
              <a:rPr lang="en-US" dirty="0" smtClean="0">
                <a:cs typeface="+mn-cs"/>
              </a:rPr>
              <a:t>Specific measures for de facto equality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type="body" idx="1"/>
          </p:nvPr>
        </p:nvSpPr>
        <p:spPr>
          <a:xfrm>
            <a:off x="539750" y="1320800"/>
            <a:ext cx="8229600" cy="5283200"/>
          </a:xfrm>
        </p:spPr>
        <p:txBody>
          <a:bodyPr>
            <a:normAutofit fontScale="62500" lnSpcReduction="20000"/>
          </a:bodyPr>
          <a:lstStyle/>
          <a:p>
            <a:pPr eaLnBrk="1" hangingPunct="1">
              <a:lnSpc>
                <a:spcPct val="90000"/>
              </a:lnSpc>
              <a:buFont typeface="Symbol" charset="0"/>
              <a:buChar char="-"/>
              <a:defRPr/>
            </a:pPr>
            <a:endParaRPr lang="en-GB" sz="700" b="1" dirty="0">
              <a:latin typeface="Verdana" charset="0"/>
              <a:cs typeface="+mn-cs"/>
            </a:endParaRPr>
          </a:p>
          <a:p>
            <a:pPr eaLnBrk="1" hangingPunct="1">
              <a:lnSpc>
                <a:spcPct val="110000"/>
              </a:lnSpc>
              <a:buFont typeface="Symbol" charset="0"/>
              <a:buChar char="-"/>
              <a:defRPr/>
            </a:pPr>
            <a:r>
              <a:rPr lang="en-GB" sz="2800" b="1" dirty="0">
                <a:latin typeface="Verdana" charset="0"/>
                <a:cs typeface="+mn-cs"/>
              </a:rPr>
              <a:t>Higher estimates of prevalence</a:t>
            </a:r>
          </a:p>
          <a:p>
            <a:pPr lvl="2" eaLnBrk="1" hangingPunct="1">
              <a:lnSpc>
                <a:spcPct val="110000"/>
              </a:lnSpc>
              <a:defRPr/>
            </a:pPr>
            <a:r>
              <a:rPr lang="en-GB" sz="2800" dirty="0">
                <a:latin typeface="Verdana" charset="0"/>
              </a:rPr>
              <a:t>1 billion people (15%), of whom 110-190 million adults have very significant difficulties in functioning</a:t>
            </a:r>
            <a:r>
              <a:rPr lang="en-GB" sz="2800" dirty="0" smtClean="0">
                <a:latin typeface="Verdana" charset="0"/>
              </a:rPr>
              <a:t>.</a:t>
            </a:r>
          </a:p>
          <a:p>
            <a:pPr marL="914400" lvl="2" indent="0" eaLnBrk="1" hangingPunct="1">
              <a:lnSpc>
                <a:spcPct val="110000"/>
              </a:lnSpc>
              <a:defRPr/>
            </a:pPr>
            <a:endParaRPr lang="en-GB" sz="2800" dirty="0">
              <a:latin typeface="Verdana" charset="0"/>
            </a:endParaRPr>
          </a:p>
          <a:p>
            <a:pPr eaLnBrk="1" hangingPunct="1">
              <a:lnSpc>
                <a:spcPct val="110000"/>
              </a:lnSpc>
              <a:buFont typeface="Symbol" charset="0"/>
              <a:buChar char="-"/>
              <a:defRPr/>
            </a:pPr>
            <a:r>
              <a:rPr lang="en-GB" sz="2800" b="1" dirty="0">
                <a:latin typeface="Verdana" charset="0"/>
                <a:cs typeface="+mn-cs"/>
              </a:rPr>
              <a:t>Growing </a:t>
            </a:r>
            <a:r>
              <a:rPr lang="en-GB" sz="2800" b="1" dirty="0" smtClean="0">
                <a:latin typeface="Verdana" charset="0"/>
                <a:cs typeface="+mn-cs"/>
              </a:rPr>
              <a:t>numbers of persons with disabilities </a:t>
            </a:r>
            <a:endParaRPr lang="en-GB" sz="2800" b="1" dirty="0">
              <a:latin typeface="Verdana" charset="0"/>
              <a:cs typeface="+mn-cs"/>
            </a:endParaRPr>
          </a:p>
          <a:p>
            <a:pPr lvl="2" eaLnBrk="1" hangingPunct="1">
              <a:lnSpc>
                <a:spcPct val="110000"/>
              </a:lnSpc>
              <a:defRPr/>
            </a:pPr>
            <a:r>
              <a:rPr lang="en-GB" sz="2800" dirty="0">
                <a:latin typeface="Verdana" charset="0"/>
              </a:rPr>
              <a:t>Due partly to ageing populations, increase in chronic diseases, injuries from road traffic crashes, disasters etc</a:t>
            </a:r>
            <a:r>
              <a:rPr lang="en-GB" sz="2800" dirty="0" smtClean="0">
                <a:latin typeface="Verdana" charset="0"/>
              </a:rPr>
              <a:t>..</a:t>
            </a:r>
          </a:p>
          <a:p>
            <a:pPr marL="914400" lvl="2" indent="0" eaLnBrk="1" hangingPunct="1">
              <a:lnSpc>
                <a:spcPct val="110000"/>
              </a:lnSpc>
              <a:defRPr/>
            </a:pPr>
            <a:endParaRPr lang="en-GB" sz="2800" dirty="0">
              <a:latin typeface="Verdana" charset="0"/>
            </a:endParaRPr>
          </a:p>
          <a:p>
            <a:pPr eaLnBrk="1" hangingPunct="1">
              <a:lnSpc>
                <a:spcPct val="110000"/>
              </a:lnSpc>
              <a:buFont typeface="Symbol" charset="0"/>
              <a:buChar char="-"/>
              <a:defRPr/>
            </a:pPr>
            <a:r>
              <a:rPr lang="en-GB" sz="2800" b="1" dirty="0">
                <a:latin typeface="Verdana" charset="0"/>
                <a:cs typeface="+mn-cs"/>
              </a:rPr>
              <a:t>Inequalities</a:t>
            </a:r>
          </a:p>
          <a:p>
            <a:pPr lvl="2" eaLnBrk="1" hangingPunct="1">
              <a:lnSpc>
                <a:spcPct val="110000"/>
              </a:lnSpc>
              <a:defRPr/>
            </a:pPr>
            <a:r>
              <a:rPr lang="en-GB" sz="2800" dirty="0">
                <a:latin typeface="Verdana" charset="0"/>
              </a:rPr>
              <a:t>Disproportionately affects vulnerable populations: women, poorer people, older people.</a:t>
            </a:r>
          </a:p>
          <a:p>
            <a:pPr lvl="2" eaLnBrk="1" hangingPunct="1">
              <a:lnSpc>
                <a:spcPct val="110000"/>
              </a:lnSpc>
              <a:defRPr/>
            </a:pPr>
            <a:r>
              <a:rPr lang="en-GB" sz="2800" dirty="0">
                <a:latin typeface="Verdana" charset="0"/>
              </a:rPr>
              <a:t>Not all people with disabilities are equally disadvantaged</a:t>
            </a:r>
            <a:r>
              <a:rPr lang="en-GB" sz="2800" dirty="0" smtClean="0">
                <a:latin typeface="Verdana" charset="0"/>
              </a:rPr>
              <a:t>.</a:t>
            </a:r>
          </a:p>
          <a:p>
            <a:pPr lvl="2" eaLnBrk="1" hangingPunct="1">
              <a:lnSpc>
                <a:spcPct val="110000"/>
              </a:lnSpc>
              <a:defRPr/>
            </a:pPr>
            <a:r>
              <a:rPr lang="en-GB" sz="2800" dirty="0" smtClean="0">
                <a:latin typeface="Verdana" charset="0"/>
              </a:rPr>
              <a:t>People with disabilities have less access to health care, education, economic opportunities and social life of communities</a:t>
            </a:r>
          </a:p>
          <a:p>
            <a:pPr lvl="2" eaLnBrk="1" hangingPunct="1">
              <a:lnSpc>
                <a:spcPct val="110000"/>
              </a:lnSpc>
              <a:defRPr/>
            </a:pPr>
            <a:r>
              <a:rPr lang="en-GB" sz="2800" dirty="0" smtClean="0">
                <a:latin typeface="Verdana" charset="0"/>
              </a:rPr>
              <a:t>Families of persons with disabilities are more often poor and have more difficulty to get out of poverty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4515">
                                            <p:txEl>
                                              <p:pRg st="1" end="1"/>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4515">
                                            <p:txEl>
                                              <p:pRg st="2" end="2"/>
                                            </p:txEl>
                                          </p:spTgt>
                                        </p:tgtEl>
                                        <p:attrNameLst>
                                          <p:attrName>style.visibility</p:attrName>
                                        </p:attrNameLst>
                                      </p:cBhvr>
                                      <p:to>
                                        <p:strVal val="visible"/>
                                      </p:to>
                                    </p:set>
                                    <p:animEffect transition="in" filter="fade">
                                      <p:cBhvr>
                                        <p:cTn id="9" dur="500"/>
                                        <p:tgtEl>
                                          <p:spTgt spid="64515">
                                            <p:txEl>
                                              <p:pRg st="2" end="2"/>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64515">
                                            <p:txEl>
                                              <p:pRg st="4" end="4"/>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64515">
                                            <p:txEl>
                                              <p:pRg st="5" end="5"/>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64515">
                                            <p:txEl>
                                              <p:pRg st="7" end="7"/>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64515">
                                            <p:txEl>
                                              <p:pRg st="8" end="8"/>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64515">
                                            <p:txEl>
                                              <p:pRg st="9" end="9"/>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64515">
                                            <p:txEl>
                                              <p:pRg st="10" end="10"/>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6451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0825" y="1052513"/>
            <a:ext cx="8497888" cy="936625"/>
          </a:xfrm>
        </p:spPr>
        <p:txBody>
          <a:bodyPr/>
          <a:lstStyle/>
          <a:p>
            <a:pPr indent="0" eaLnBrk="1" hangingPunct="1">
              <a:defRPr/>
            </a:pPr>
            <a:r>
              <a:rPr lang="en-GB" dirty="0" smtClean="0">
                <a:cs typeface="+mj-cs"/>
              </a:rPr>
              <a:t>Reasonable accommodation</a:t>
            </a:r>
            <a:endParaRPr lang="en-AU" dirty="0" smtClean="0">
              <a:cs typeface="+mj-cs"/>
            </a:endParaRPr>
          </a:p>
        </p:txBody>
      </p:sp>
      <p:sp>
        <p:nvSpPr>
          <p:cNvPr id="3" name="Espace réservé du contenu 2"/>
          <p:cNvSpPr>
            <a:spLocks noGrp="1"/>
          </p:cNvSpPr>
          <p:nvPr>
            <p:ph idx="1"/>
          </p:nvPr>
        </p:nvSpPr>
        <p:spPr>
          <a:xfrm>
            <a:off x="107950" y="1916113"/>
            <a:ext cx="5832475" cy="3962400"/>
          </a:xfrm>
        </p:spPr>
        <p:txBody>
          <a:bodyPr/>
          <a:lstStyle/>
          <a:p>
            <a:pPr lvl="1" indent="-282575" eaLnBrk="1" hangingPunct="1">
              <a:defRPr/>
            </a:pPr>
            <a:r>
              <a:rPr lang="en-GB" sz="2400" b="0" dirty="0" smtClean="0"/>
              <a:t>necessary </a:t>
            </a:r>
            <a:r>
              <a:rPr lang="en-GB" sz="2400" b="0" dirty="0"/>
              <a:t>and appropriate modification and adjustments</a:t>
            </a:r>
          </a:p>
          <a:p>
            <a:pPr lvl="1" indent="-282575" eaLnBrk="1" hangingPunct="1">
              <a:defRPr/>
            </a:pPr>
            <a:r>
              <a:rPr lang="en-GB" sz="2400" b="0" dirty="0"/>
              <a:t>not imposing a disproportionate or undue burden, </a:t>
            </a:r>
          </a:p>
          <a:p>
            <a:pPr lvl="1" indent="-282575" eaLnBrk="1" hangingPunct="1">
              <a:defRPr/>
            </a:pPr>
            <a:r>
              <a:rPr lang="en-GB" sz="2400" b="0" dirty="0"/>
              <a:t>where needed in a particular case, </a:t>
            </a:r>
          </a:p>
          <a:p>
            <a:pPr lvl="1" indent="-282575" eaLnBrk="1" hangingPunct="1">
              <a:defRPr/>
            </a:pPr>
            <a:r>
              <a:rPr lang="en-GB" sz="2400" b="0" dirty="0"/>
              <a:t>to ensure to persons with disabilities the enjoyment or exercise on an equal basis with others of all human rights and fundamental </a:t>
            </a:r>
            <a:r>
              <a:rPr lang="en-GB" sz="2400" b="0" dirty="0" smtClean="0"/>
              <a:t>freedoms</a:t>
            </a:r>
            <a:endParaRPr lang="fr-FR" sz="2400" b="0" dirty="0"/>
          </a:p>
        </p:txBody>
      </p:sp>
      <p:pic>
        <p:nvPicPr>
          <p:cNvPr id="37891"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26113" y="4032250"/>
            <a:ext cx="3446462" cy="282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468313" y="1052513"/>
            <a:ext cx="8229600" cy="625475"/>
          </a:xfrm>
        </p:spPr>
        <p:txBody>
          <a:bodyPr>
            <a:normAutofit/>
          </a:bodyPr>
          <a:lstStyle/>
          <a:p>
            <a:pPr indent="0" eaLnBrk="1" hangingPunct="1">
              <a:defRPr/>
            </a:pPr>
            <a:r>
              <a:rPr lang="en-GB" dirty="0" smtClean="0">
                <a:cs typeface="+mj-cs"/>
              </a:rPr>
              <a:t>Accessibility</a:t>
            </a:r>
            <a:endParaRPr lang="en-US" dirty="0">
              <a:cs typeface="+mj-cs"/>
            </a:endParaRPr>
          </a:p>
        </p:txBody>
      </p:sp>
      <p:sp>
        <p:nvSpPr>
          <p:cNvPr id="17412" name="Rectangle 3"/>
          <p:cNvSpPr>
            <a:spLocks noGrp="1" noChangeArrowheads="1"/>
          </p:cNvSpPr>
          <p:nvPr>
            <p:ph type="body" idx="1"/>
          </p:nvPr>
        </p:nvSpPr>
        <p:spPr>
          <a:xfrm>
            <a:off x="179513" y="1557338"/>
            <a:ext cx="4824288" cy="4967287"/>
          </a:xfrm>
        </p:spPr>
        <p:txBody>
          <a:bodyPr>
            <a:normAutofit fontScale="85000" lnSpcReduction="20000"/>
          </a:bodyPr>
          <a:lstStyle/>
          <a:p>
            <a:pPr eaLnBrk="1" hangingPunct="1">
              <a:lnSpc>
                <a:spcPct val="80000"/>
              </a:lnSpc>
              <a:buFont typeface="Wingdings" charset="0"/>
              <a:buNone/>
              <a:defRPr/>
            </a:pPr>
            <a:endParaRPr lang="en-US" sz="1800" dirty="0">
              <a:latin typeface="Arial" charset="0"/>
              <a:cs typeface="+mn-cs"/>
            </a:endParaRPr>
          </a:p>
          <a:p>
            <a:pPr eaLnBrk="1" hangingPunct="1">
              <a:lnSpc>
                <a:spcPct val="120000"/>
              </a:lnSpc>
              <a:spcBef>
                <a:spcPts val="0"/>
              </a:spcBef>
              <a:defRPr/>
            </a:pPr>
            <a:r>
              <a:rPr lang="en-US" sz="1900" dirty="0" smtClean="0">
                <a:cs typeface="+mn-cs"/>
              </a:rPr>
              <a:t>Accessibility is critical to ensure autonomy, inclusion and access to all services, facilities and information.</a:t>
            </a:r>
          </a:p>
          <a:p>
            <a:pPr eaLnBrk="1" hangingPunct="1">
              <a:lnSpc>
                <a:spcPct val="120000"/>
              </a:lnSpc>
              <a:spcBef>
                <a:spcPts val="0"/>
              </a:spcBef>
              <a:defRPr/>
            </a:pPr>
            <a:endParaRPr lang="en-US" sz="1900" dirty="0">
              <a:cs typeface="+mn-cs"/>
            </a:endParaRPr>
          </a:p>
          <a:p>
            <a:pPr eaLnBrk="1" hangingPunct="1">
              <a:lnSpc>
                <a:spcPct val="120000"/>
              </a:lnSpc>
              <a:spcBef>
                <a:spcPts val="0"/>
              </a:spcBef>
              <a:defRPr/>
            </a:pPr>
            <a:r>
              <a:rPr lang="en-US" sz="1900" dirty="0">
                <a:cs typeface="+mn-cs"/>
              </a:rPr>
              <a:t>Both a general principle and a stand-alone article (article 9), it is a core obligation of the state</a:t>
            </a:r>
          </a:p>
          <a:p>
            <a:pPr marL="0" indent="0" eaLnBrk="1" hangingPunct="1">
              <a:lnSpc>
                <a:spcPct val="120000"/>
              </a:lnSpc>
              <a:spcBef>
                <a:spcPts val="0"/>
              </a:spcBef>
              <a:buFontTx/>
              <a:buNone/>
              <a:defRPr/>
            </a:pPr>
            <a:endParaRPr lang="en-US" sz="1900" dirty="0">
              <a:cs typeface="+mn-cs"/>
            </a:endParaRPr>
          </a:p>
          <a:p>
            <a:pPr eaLnBrk="1" hangingPunct="1">
              <a:lnSpc>
                <a:spcPct val="120000"/>
              </a:lnSpc>
              <a:spcBef>
                <a:spcPts val="0"/>
              </a:spcBef>
              <a:defRPr/>
            </a:pPr>
            <a:r>
              <a:rPr lang="en-US" sz="1900" dirty="0" smtClean="0">
                <a:cs typeface="+mn-cs"/>
              </a:rPr>
              <a:t>Government </a:t>
            </a:r>
            <a:r>
              <a:rPr lang="en-US" sz="1900" dirty="0">
                <a:cs typeface="+mn-cs"/>
              </a:rPr>
              <a:t>should: </a:t>
            </a:r>
          </a:p>
          <a:p>
            <a:pPr marL="742950" lvl="2" indent="-342900" eaLnBrk="1" hangingPunct="1">
              <a:lnSpc>
                <a:spcPct val="120000"/>
              </a:lnSpc>
              <a:spcBef>
                <a:spcPts val="0"/>
              </a:spcBef>
              <a:defRPr/>
            </a:pPr>
            <a:r>
              <a:rPr lang="en-US" sz="1900" dirty="0" smtClean="0"/>
              <a:t>Make </a:t>
            </a:r>
            <a:r>
              <a:rPr lang="en-US" sz="1900" dirty="0"/>
              <a:t>sure people with disability have equal access to buildings, roads, transport and public facilities like schools, housing, hospitals, police station and workplaces; and </a:t>
            </a:r>
          </a:p>
          <a:p>
            <a:pPr marL="742950" lvl="2" indent="-342900" eaLnBrk="1" hangingPunct="1">
              <a:lnSpc>
                <a:spcPct val="120000"/>
              </a:lnSpc>
              <a:spcBef>
                <a:spcPts val="0"/>
              </a:spcBef>
              <a:defRPr/>
            </a:pPr>
            <a:r>
              <a:rPr lang="en-US" sz="1900" dirty="0" smtClean="0"/>
              <a:t>Make </a:t>
            </a:r>
            <a:r>
              <a:rPr lang="en-US" sz="1900" dirty="0"/>
              <a:t>sure people with disability have equal access to information, communications and other services, including electronic services like the Internet and emergency services. </a:t>
            </a:r>
            <a:endParaRPr lang="en-US" sz="1600" dirty="0"/>
          </a:p>
          <a:p>
            <a:pPr eaLnBrk="1" hangingPunct="1">
              <a:lnSpc>
                <a:spcPct val="80000"/>
              </a:lnSpc>
              <a:defRPr/>
            </a:pPr>
            <a:endParaRPr lang="en-US" sz="1800" dirty="0" smtClean="0">
              <a:latin typeface="Arial" charset="0"/>
              <a:cs typeface="+mn-cs"/>
            </a:endParaRPr>
          </a:p>
          <a:p>
            <a:pPr eaLnBrk="1" hangingPunct="1">
              <a:lnSpc>
                <a:spcPct val="80000"/>
              </a:lnSpc>
              <a:defRPr/>
            </a:pPr>
            <a:endParaRPr lang="en-US" sz="1800" dirty="0" smtClean="0">
              <a:latin typeface="Arial" charset="0"/>
              <a:cs typeface="+mn-cs"/>
            </a:endParaRPr>
          </a:p>
          <a:p>
            <a:pPr eaLnBrk="1" hangingPunct="1">
              <a:lnSpc>
                <a:spcPct val="80000"/>
              </a:lnSpc>
              <a:buFont typeface="Wingdings" charset="0"/>
              <a:buNone/>
              <a:defRPr/>
            </a:pPr>
            <a:endParaRPr lang="en-US" sz="1600" dirty="0">
              <a:latin typeface="Arial" charset="0"/>
              <a:cs typeface="+mn-cs"/>
            </a:endParaRPr>
          </a:p>
          <a:p>
            <a:pPr eaLnBrk="1" hangingPunct="1">
              <a:lnSpc>
                <a:spcPct val="80000"/>
              </a:lnSpc>
              <a:buFont typeface="Wingdings" charset="0"/>
              <a:buNone/>
              <a:defRPr/>
            </a:pPr>
            <a:endParaRPr lang="en-US" sz="1600" dirty="0">
              <a:latin typeface="Arial" charset="0"/>
              <a:cs typeface="+mn-cs"/>
            </a:endParaRPr>
          </a:p>
        </p:txBody>
      </p:sp>
      <p:pic>
        <p:nvPicPr>
          <p:cNvPr id="38915" name="Image 4" descr="idac-vote-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1196975"/>
            <a:ext cx="2065338"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Imag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3929063"/>
            <a:ext cx="3929063" cy="203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288" y="1052513"/>
            <a:ext cx="8229600" cy="936625"/>
          </a:xfrm>
        </p:spPr>
        <p:txBody>
          <a:bodyPr/>
          <a:lstStyle/>
          <a:p>
            <a:pPr indent="0" eaLnBrk="1" hangingPunct="1">
              <a:defRPr/>
            </a:pPr>
            <a:r>
              <a:rPr lang="en-GB" dirty="0">
                <a:cs typeface="+mj-cs"/>
              </a:rPr>
              <a:t>Accessibility</a:t>
            </a:r>
            <a:endParaRPr lang="fr-FR" dirty="0">
              <a:cs typeface="+mj-cs"/>
            </a:endParaRPr>
          </a:p>
        </p:txBody>
      </p:sp>
      <p:sp>
        <p:nvSpPr>
          <p:cNvPr id="3" name="Espace réservé du contenu 2"/>
          <p:cNvSpPr>
            <a:spLocks noGrp="1"/>
          </p:cNvSpPr>
          <p:nvPr>
            <p:ph idx="1"/>
          </p:nvPr>
        </p:nvSpPr>
        <p:spPr>
          <a:xfrm>
            <a:off x="457200" y="1844675"/>
            <a:ext cx="8229600" cy="4752677"/>
          </a:xfrm>
        </p:spPr>
        <p:txBody>
          <a:bodyPr>
            <a:normAutofit lnSpcReduction="10000"/>
          </a:bodyPr>
          <a:lstStyle/>
          <a:p>
            <a:pPr eaLnBrk="1" hangingPunct="1">
              <a:lnSpc>
                <a:spcPct val="80000"/>
              </a:lnSpc>
              <a:defRPr/>
            </a:pPr>
            <a:endParaRPr lang="en-US" sz="1600" dirty="0">
              <a:cs typeface="+mn-cs"/>
            </a:endParaRPr>
          </a:p>
          <a:p>
            <a:pPr eaLnBrk="1" hangingPunct="1">
              <a:lnSpc>
                <a:spcPct val="80000"/>
              </a:lnSpc>
              <a:defRPr/>
            </a:pPr>
            <a:r>
              <a:rPr lang="en-US" sz="1600" dirty="0">
                <a:cs typeface="+mn-cs"/>
              </a:rPr>
              <a:t>While it will take time to make all environment accessible, it is critical to ensure that all new buildings and services are thought and made accessible</a:t>
            </a:r>
          </a:p>
          <a:p>
            <a:pPr marL="0" indent="0" eaLnBrk="1" hangingPunct="1">
              <a:lnSpc>
                <a:spcPct val="80000"/>
              </a:lnSpc>
              <a:buFontTx/>
              <a:buNone/>
              <a:defRPr/>
            </a:pPr>
            <a:endParaRPr lang="en-US" sz="1600" dirty="0">
              <a:cs typeface="+mn-cs"/>
            </a:endParaRPr>
          </a:p>
          <a:p>
            <a:pPr eaLnBrk="1" hangingPunct="1">
              <a:lnSpc>
                <a:spcPct val="80000"/>
              </a:lnSpc>
              <a:defRPr/>
            </a:pPr>
            <a:r>
              <a:rPr lang="en-US" sz="1600" dirty="0">
                <a:cs typeface="+mn-cs"/>
              </a:rPr>
              <a:t>In absence of accessibility reasonable accommodation should be provided </a:t>
            </a:r>
            <a:endParaRPr lang="en-US" sz="1600" dirty="0" smtClean="0">
              <a:cs typeface="+mn-cs"/>
            </a:endParaRPr>
          </a:p>
          <a:p>
            <a:pPr eaLnBrk="1" hangingPunct="1">
              <a:lnSpc>
                <a:spcPct val="80000"/>
              </a:lnSpc>
              <a:defRPr/>
            </a:pPr>
            <a:endParaRPr lang="en-US" sz="1600" dirty="0">
              <a:cs typeface="+mn-cs"/>
            </a:endParaRPr>
          </a:p>
          <a:p>
            <a:pPr eaLnBrk="1" hangingPunct="1">
              <a:lnSpc>
                <a:spcPct val="80000"/>
              </a:lnSpc>
              <a:defRPr/>
            </a:pPr>
            <a:r>
              <a:rPr lang="en-US" sz="1600" dirty="0" smtClean="0">
                <a:cs typeface="+mn-cs"/>
              </a:rPr>
              <a:t>Some questions:</a:t>
            </a:r>
          </a:p>
          <a:p>
            <a:pPr eaLnBrk="1" hangingPunct="1">
              <a:lnSpc>
                <a:spcPct val="80000"/>
              </a:lnSpc>
              <a:defRPr/>
            </a:pPr>
            <a:endParaRPr lang="en-US" sz="1600" dirty="0">
              <a:cs typeface="+mn-cs"/>
            </a:endParaRPr>
          </a:p>
          <a:p>
            <a:pPr marL="742950" lvl="2" indent="-342900" eaLnBrk="1" hangingPunct="1">
              <a:lnSpc>
                <a:spcPct val="80000"/>
              </a:lnSpc>
              <a:defRPr/>
            </a:pPr>
            <a:r>
              <a:rPr lang="en-US" sz="1600" dirty="0" smtClean="0"/>
              <a:t>Are there </a:t>
            </a:r>
            <a:r>
              <a:rPr lang="en-US" sz="1600" dirty="0"/>
              <a:t>standards and guidelines for access to facilities and services that are open to the public; </a:t>
            </a:r>
            <a:endParaRPr lang="en-US" sz="1600" dirty="0" smtClean="0"/>
          </a:p>
          <a:p>
            <a:pPr marL="742950" lvl="2" indent="-342900" eaLnBrk="1" hangingPunct="1">
              <a:lnSpc>
                <a:spcPct val="80000"/>
              </a:lnSpc>
              <a:defRPr/>
            </a:pPr>
            <a:endParaRPr lang="en-US" sz="1600" dirty="0"/>
          </a:p>
          <a:p>
            <a:pPr marL="742950" lvl="2" indent="-342900" eaLnBrk="1" hangingPunct="1">
              <a:lnSpc>
                <a:spcPct val="80000"/>
              </a:lnSpc>
              <a:defRPr/>
            </a:pPr>
            <a:r>
              <a:rPr lang="en-US" sz="1600" dirty="0" smtClean="0"/>
              <a:t>Are there regulations for private </a:t>
            </a:r>
            <a:r>
              <a:rPr lang="en-US" sz="1600" dirty="0"/>
              <a:t>businesses that provide facilities or services to the </a:t>
            </a:r>
            <a:r>
              <a:rPr lang="en-US" sz="1600" dirty="0" smtClean="0"/>
              <a:t>public to </a:t>
            </a:r>
            <a:r>
              <a:rPr lang="en-US" sz="1600" dirty="0"/>
              <a:t>take into account access for people with </a:t>
            </a:r>
            <a:r>
              <a:rPr lang="en-US" sz="1600" dirty="0" smtClean="0"/>
              <a:t>disability? </a:t>
            </a:r>
          </a:p>
          <a:p>
            <a:pPr marL="742950" lvl="2" indent="-342900" eaLnBrk="1" hangingPunct="1">
              <a:lnSpc>
                <a:spcPct val="80000"/>
              </a:lnSpc>
              <a:defRPr/>
            </a:pPr>
            <a:endParaRPr lang="en-US" sz="1600" dirty="0"/>
          </a:p>
          <a:p>
            <a:pPr marL="742950" lvl="2" indent="-342900" eaLnBrk="1" hangingPunct="1">
              <a:lnSpc>
                <a:spcPct val="80000"/>
              </a:lnSpc>
              <a:defRPr/>
            </a:pPr>
            <a:r>
              <a:rPr lang="en-US" sz="1600" dirty="0" smtClean="0"/>
              <a:t>Are there  </a:t>
            </a:r>
            <a:r>
              <a:rPr lang="en-US" sz="1600" dirty="0"/>
              <a:t>training for people that have a job that can impact accessibility for people with disability (</a:t>
            </a:r>
            <a:r>
              <a:rPr lang="en-US" sz="1600" dirty="0" smtClean="0"/>
              <a:t>architect, </a:t>
            </a:r>
            <a:r>
              <a:rPr lang="en-US" sz="1600" dirty="0"/>
              <a:t>engineer, broadcast, </a:t>
            </a:r>
            <a:r>
              <a:rPr lang="en-US" sz="1600" dirty="0" smtClean="0"/>
              <a:t>web designer</a:t>
            </a:r>
            <a:r>
              <a:rPr lang="en-US" sz="1600" dirty="0"/>
              <a:t>…</a:t>
            </a:r>
            <a:r>
              <a:rPr lang="en-US" sz="1600" dirty="0" smtClean="0"/>
              <a:t>)?</a:t>
            </a:r>
          </a:p>
          <a:p>
            <a:pPr marL="742950" lvl="2" indent="-342900" eaLnBrk="1" hangingPunct="1">
              <a:lnSpc>
                <a:spcPct val="80000"/>
              </a:lnSpc>
              <a:defRPr/>
            </a:pPr>
            <a:endParaRPr lang="en-US" sz="1600" dirty="0"/>
          </a:p>
          <a:p>
            <a:pPr marL="742950" lvl="2" indent="-342900" eaLnBrk="1" hangingPunct="1">
              <a:lnSpc>
                <a:spcPct val="80000"/>
              </a:lnSpc>
              <a:defRPr/>
            </a:pPr>
            <a:r>
              <a:rPr lang="en-US" sz="1600" dirty="0" smtClean="0"/>
              <a:t>Are there system to training and contract professional </a:t>
            </a:r>
            <a:r>
              <a:rPr lang="en-US" sz="1600" dirty="0"/>
              <a:t>sign language </a:t>
            </a:r>
            <a:r>
              <a:rPr lang="en-US" sz="1600" dirty="0" smtClean="0"/>
              <a:t>interpreters?</a:t>
            </a:r>
          </a:p>
          <a:p>
            <a:pPr marL="742950" lvl="2" indent="-342900" eaLnBrk="1" hangingPunct="1">
              <a:lnSpc>
                <a:spcPct val="80000"/>
              </a:lnSpc>
              <a:defRPr/>
            </a:pPr>
            <a:endParaRPr lang="en-US" sz="1600" dirty="0"/>
          </a:p>
          <a:p>
            <a:pPr eaLnBrk="1" hangingPunct="1">
              <a:lnSpc>
                <a:spcPct val="80000"/>
              </a:lnSpc>
              <a:defRPr/>
            </a:pPr>
            <a:endParaRPr lang="en-US" sz="1600" dirty="0">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850" y="1052513"/>
            <a:ext cx="8229600" cy="936625"/>
          </a:xfrm>
        </p:spPr>
        <p:txBody>
          <a:bodyPr/>
          <a:lstStyle/>
          <a:p>
            <a:pPr indent="0" eaLnBrk="1" hangingPunct="1">
              <a:defRPr/>
            </a:pPr>
            <a:r>
              <a:rPr lang="fr-FR" smtClean="0">
                <a:effectLst>
                  <a:outerShdw blurRad="38100" dist="38100" dir="2700000" algn="tl">
                    <a:srgbClr val="DDDDDD"/>
                  </a:outerShdw>
                </a:effectLst>
                <a:latin typeface="Gill Sans MT" charset="0"/>
                <a:ea typeface="MS PGothic" charset="0"/>
                <a:cs typeface="+mj-cs"/>
              </a:rPr>
              <a:t>Fiji constitution</a:t>
            </a:r>
          </a:p>
        </p:txBody>
      </p:sp>
      <p:sp>
        <p:nvSpPr>
          <p:cNvPr id="35843" name="Espace réservé du contenu 2"/>
          <p:cNvSpPr>
            <a:spLocks noGrp="1"/>
          </p:cNvSpPr>
          <p:nvPr>
            <p:ph idx="1"/>
          </p:nvPr>
        </p:nvSpPr>
        <p:spPr>
          <a:xfrm>
            <a:off x="395288" y="1916113"/>
            <a:ext cx="8229600" cy="3529012"/>
          </a:xfrm>
        </p:spPr>
        <p:txBody>
          <a:bodyPr/>
          <a:lstStyle/>
          <a:p>
            <a:pPr eaLnBrk="1" hangingPunct="1">
              <a:lnSpc>
                <a:spcPct val="80000"/>
              </a:lnSpc>
              <a:defRPr/>
            </a:pPr>
            <a:r>
              <a:rPr lang="fr-FR" sz="2200" dirty="0" err="1" smtClean="0">
                <a:latin typeface="Gill Sans MT" charset="0"/>
                <a:ea typeface="MS PGothic" charset="0"/>
                <a:cs typeface="+mn-cs"/>
              </a:rPr>
              <a:t>Rights</a:t>
            </a:r>
            <a:r>
              <a:rPr lang="fr-FR" sz="2200" dirty="0" smtClean="0">
                <a:latin typeface="Gill Sans MT" charset="0"/>
                <a:ea typeface="MS PGothic" charset="0"/>
                <a:cs typeface="+mn-cs"/>
              </a:rPr>
              <a:t> of </a:t>
            </a:r>
            <a:r>
              <a:rPr lang="fr-FR" sz="2200" dirty="0" err="1" smtClean="0">
                <a:latin typeface="Gill Sans MT" charset="0"/>
                <a:ea typeface="MS PGothic" charset="0"/>
                <a:cs typeface="+mn-cs"/>
              </a:rPr>
              <a:t>persons</a:t>
            </a:r>
            <a:r>
              <a:rPr lang="fr-FR" sz="2200" dirty="0" smtClean="0">
                <a:latin typeface="Gill Sans MT" charset="0"/>
                <a:ea typeface="MS PGothic" charset="0"/>
                <a:cs typeface="+mn-cs"/>
              </a:rPr>
              <a:t> </a:t>
            </a:r>
            <a:r>
              <a:rPr lang="fr-FR" sz="2200" dirty="0" err="1" smtClean="0">
                <a:latin typeface="Gill Sans MT" charset="0"/>
                <a:ea typeface="MS PGothic" charset="0"/>
                <a:cs typeface="+mn-cs"/>
              </a:rPr>
              <a:t>with</a:t>
            </a:r>
            <a:r>
              <a:rPr lang="fr-FR" sz="2200" dirty="0" smtClean="0">
                <a:latin typeface="Gill Sans MT" charset="0"/>
                <a:ea typeface="MS PGothic" charset="0"/>
                <a:cs typeface="+mn-cs"/>
              </a:rPr>
              <a:t> </a:t>
            </a:r>
            <a:r>
              <a:rPr lang="fr-FR" sz="2200" dirty="0" err="1" smtClean="0">
                <a:latin typeface="Gill Sans MT" charset="0"/>
                <a:ea typeface="MS PGothic" charset="0"/>
                <a:cs typeface="+mn-cs"/>
              </a:rPr>
              <a:t>disabilities</a:t>
            </a:r>
            <a:r>
              <a:rPr lang="fr-FR" sz="2200" dirty="0" smtClean="0">
                <a:latin typeface="Gill Sans MT" charset="0"/>
                <a:ea typeface="MS PGothic" charset="0"/>
                <a:cs typeface="+mn-cs"/>
              </a:rPr>
              <a:t> </a:t>
            </a:r>
          </a:p>
          <a:p>
            <a:pPr eaLnBrk="1" hangingPunct="1">
              <a:lnSpc>
                <a:spcPct val="80000"/>
              </a:lnSpc>
              <a:defRPr/>
            </a:pPr>
            <a:r>
              <a:rPr lang="fr-FR" sz="2200" dirty="0" smtClean="0">
                <a:latin typeface="Gill Sans MT" charset="0"/>
                <a:ea typeface="MS PGothic" charset="0"/>
                <a:cs typeface="+mn-cs"/>
              </a:rPr>
              <a:t>A </a:t>
            </a:r>
            <a:r>
              <a:rPr lang="fr-FR" sz="2200" dirty="0" err="1" smtClean="0">
                <a:latin typeface="Gill Sans MT" charset="0"/>
                <a:ea typeface="MS PGothic" charset="0"/>
                <a:cs typeface="+mn-cs"/>
              </a:rPr>
              <a:t>person</a:t>
            </a:r>
            <a:r>
              <a:rPr lang="fr-FR" sz="2200" dirty="0" smtClean="0">
                <a:latin typeface="Gill Sans MT" charset="0"/>
                <a:ea typeface="MS PGothic" charset="0"/>
                <a:cs typeface="+mn-cs"/>
              </a:rPr>
              <a:t> </a:t>
            </a:r>
            <a:r>
              <a:rPr lang="fr-FR" sz="2200" dirty="0" err="1" smtClean="0">
                <a:latin typeface="Gill Sans MT" charset="0"/>
                <a:ea typeface="MS PGothic" charset="0"/>
                <a:cs typeface="+mn-cs"/>
              </a:rPr>
              <a:t>with</a:t>
            </a:r>
            <a:r>
              <a:rPr lang="fr-FR" sz="2200" dirty="0" smtClean="0">
                <a:latin typeface="Gill Sans MT" charset="0"/>
                <a:ea typeface="MS PGothic" charset="0"/>
                <a:cs typeface="+mn-cs"/>
              </a:rPr>
              <a:t> </a:t>
            </a:r>
            <a:r>
              <a:rPr lang="fr-FR" sz="2200" dirty="0" err="1" smtClean="0">
                <a:latin typeface="Gill Sans MT" charset="0"/>
                <a:ea typeface="MS PGothic" charset="0"/>
                <a:cs typeface="+mn-cs"/>
              </a:rPr>
              <a:t>any</a:t>
            </a:r>
            <a:r>
              <a:rPr lang="fr-FR" sz="2200" dirty="0" smtClean="0">
                <a:latin typeface="Gill Sans MT" charset="0"/>
                <a:ea typeface="MS PGothic" charset="0"/>
                <a:cs typeface="+mn-cs"/>
              </a:rPr>
              <a:t> </a:t>
            </a:r>
            <a:r>
              <a:rPr lang="fr-FR" sz="2200" dirty="0" err="1" smtClean="0">
                <a:latin typeface="Gill Sans MT" charset="0"/>
                <a:ea typeface="MS PGothic" charset="0"/>
                <a:cs typeface="+mn-cs"/>
              </a:rPr>
              <a:t>disability</a:t>
            </a:r>
            <a:r>
              <a:rPr lang="fr-FR" sz="2200" dirty="0" smtClean="0">
                <a:latin typeface="Gill Sans MT" charset="0"/>
                <a:ea typeface="MS PGothic" charset="0"/>
                <a:cs typeface="+mn-cs"/>
              </a:rPr>
              <a:t> has the right</a:t>
            </a:r>
          </a:p>
          <a:p>
            <a:pPr lvl="1" eaLnBrk="1" hangingPunct="1">
              <a:lnSpc>
                <a:spcPct val="80000"/>
              </a:lnSpc>
              <a:defRPr/>
            </a:pPr>
            <a:r>
              <a:rPr lang="fr-FR" i="1" dirty="0" smtClean="0">
                <a:latin typeface="Gill Sans MT" charset="0"/>
                <a:ea typeface="MS PGothic" charset="0"/>
              </a:rPr>
              <a:t>(a)  </a:t>
            </a:r>
            <a:r>
              <a:rPr lang="fr-FR" dirty="0" smtClean="0">
                <a:latin typeface="Gill Sans MT" charset="0"/>
                <a:ea typeface="MS PGothic" charset="0"/>
              </a:rPr>
              <a:t>to </a:t>
            </a:r>
            <a:r>
              <a:rPr lang="fr-FR" dirty="0" err="1" smtClean="0">
                <a:latin typeface="Gill Sans MT" charset="0"/>
                <a:ea typeface="MS PGothic" charset="0"/>
              </a:rPr>
              <a:t>reasonable</a:t>
            </a:r>
            <a:r>
              <a:rPr lang="fr-FR" dirty="0" smtClean="0">
                <a:latin typeface="Gill Sans MT" charset="0"/>
                <a:ea typeface="MS PGothic" charset="0"/>
              </a:rPr>
              <a:t> </a:t>
            </a:r>
            <a:r>
              <a:rPr lang="fr-FR" dirty="0" err="1" smtClean="0">
                <a:latin typeface="Gill Sans MT" charset="0"/>
                <a:ea typeface="MS PGothic" charset="0"/>
              </a:rPr>
              <a:t>access</a:t>
            </a:r>
            <a:r>
              <a:rPr lang="fr-FR" dirty="0" smtClean="0">
                <a:latin typeface="Gill Sans MT" charset="0"/>
                <a:ea typeface="MS PGothic" charset="0"/>
              </a:rPr>
              <a:t> to all places, public transport and information; </a:t>
            </a:r>
          </a:p>
          <a:p>
            <a:pPr lvl="1" eaLnBrk="1" hangingPunct="1">
              <a:lnSpc>
                <a:spcPct val="80000"/>
              </a:lnSpc>
              <a:defRPr/>
            </a:pPr>
            <a:r>
              <a:rPr lang="fr-FR" i="1" dirty="0" smtClean="0">
                <a:latin typeface="Gill Sans MT" charset="0"/>
                <a:ea typeface="MS PGothic" charset="0"/>
              </a:rPr>
              <a:t>(b)  </a:t>
            </a:r>
            <a:r>
              <a:rPr lang="fr-FR" dirty="0" smtClean="0">
                <a:latin typeface="Gill Sans MT" charset="0"/>
                <a:ea typeface="MS PGothic" charset="0"/>
              </a:rPr>
              <a:t>to use </a:t>
            </a:r>
            <a:r>
              <a:rPr lang="fr-FR" dirty="0" err="1" smtClean="0">
                <a:latin typeface="Gill Sans MT" charset="0"/>
                <a:ea typeface="MS PGothic" charset="0"/>
              </a:rPr>
              <a:t>sign</a:t>
            </a:r>
            <a:r>
              <a:rPr lang="fr-FR" dirty="0" smtClean="0">
                <a:latin typeface="Gill Sans MT" charset="0"/>
                <a:ea typeface="MS PGothic" charset="0"/>
              </a:rPr>
              <a:t> </a:t>
            </a:r>
            <a:r>
              <a:rPr lang="fr-FR" dirty="0" err="1" smtClean="0">
                <a:latin typeface="Gill Sans MT" charset="0"/>
                <a:ea typeface="MS PGothic" charset="0"/>
              </a:rPr>
              <a:t>language</a:t>
            </a:r>
            <a:r>
              <a:rPr lang="fr-FR" dirty="0" smtClean="0">
                <a:latin typeface="Gill Sans MT" charset="0"/>
                <a:ea typeface="MS PGothic" charset="0"/>
              </a:rPr>
              <a:t>, Braille or </a:t>
            </a:r>
            <a:r>
              <a:rPr lang="fr-FR" dirty="0" err="1" smtClean="0">
                <a:latin typeface="Gill Sans MT" charset="0"/>
                <a:ea typeface="MS PGothic" charset="0"/>
              </a:rPr>
              <a:t>other</a:t>
            </a:r>
            <a:r>
              <a:rPr lang="fr-FR" dirty="0" smtClean="0">
                <a:latin typeface="Gill Sans MT" charset="0"/>
                <a:ea typeface="MS PGothic" charset="0"/>
              </a:rPr>
              <a:t> </a:t>
            </a:r>
            <a:r>
              <a:rPr lang="fr-FR" dirty="0" err="1" smtClean="0">
                <a:latin typeface="Gill Sans MT" charset="0"/>
                <a:ea typeface="MS PGothic" charset="0"/>
              </a:rPr>
              <a:t>appropriate</a:t>
            </a:r>
            <a:r>
              <a:rPr lang="fr-FR" dirty="0" smtClean="0">
                <a:latin typeface="Gill Sans MT" charset="0"/>
                <a:ea typeface="MS PGothic" charset="0"/>
              </a:rPr>
              <a:t> </a:t>
            </a:r>
            <a:r>
              <a:rPr lang="fr-FR" dirty="0" err="1" smtClean="0">
                <a:latin typeface="Gill Sans MT" charset="0"/>
                <a:ea typeface="MS PGothic" charset="0"/>
              </a:rPr>
              <a:t>means</a:t>
            </a:r>
            <a:r>
              <a:rPr lang="fr-FR" dirty="0" smtClean="0">
                <a:latin typeface="Gill Sans MT" charset="0"/>
                <a:ea typeface="MS PGothic" charset="0"/>
              </a:rPr>
              <a:t> of communication; and </a:t>
            </a:r>
          </a:p>
          <a:p>
            <a:pPr eaLnBrk="1" hangingPunct="1">
              <a:lnSpc>
                <a:spcPct val="80000"/>
              </a:lnSpc>
              <a:defRPr/>
            </a:pPr>
            <a:r>
              <a:rPr lang="fr-FR" sz="2200" dirty="0" smtClean="0">
                <a:latin typeface="Gill Sans MT" charset="0"/>
                <a:ea typeface="MS PGothic" charset="0"/>
                <a:cs typeface="+mn-cs"/>
              </a:rPr>
              <a:t>(c)  to </a:t>
            </a:r>
            <a:r>
              <a:rPr lang="fr-FR" sz="2200" dirty="0" err="1" smtClean="0">
                <a:latin typeface="Gill Sans MT" charset="0"/>
                <a:ea typeface="MS PGothic" charset="0"/>
                <a:cs typeface="+mn-cs"/>
              </a:rPr>
              <a:t>reasonable</a:t>
            </a:r>
            <a:r>
              <a:rPr lang="fr-FR" sz="2200" dirty="0" smtClean="0">
                <a:latin typeface="Gill Sans MT" charset="0"/>
                <a:ea typeface="MS PGothic" charset="0"/>
                <a:cs typeface="+mn-cs"/>
              </a:rPr>
              <a:t> </a:t>
            </a:r>
            <a:r>
              <a:rPr lang="fr-FR" sz="2200" dirty="0" err="1" smtClean="0">
                <a:latin typeface="Gill Sans MT" charset="0"/>
                <a:ea typeface="MS PGothic" charset="0"/>
                <a:cs typeface="+mn-cs"/>
              </a:rPr>
              <a:t>access</a:t>
            </a:r>
            <a:r>
              <a:rPr lang="fr-FR" sz="2200" dirty="0" smtClean="0">
                <a:latin typeface="Gill Sans MT" charset="0"/>
                <a:ea typeface="MS PGothic" charset="0"/>
                <a:cs typeface="+mn-cs"/>
              </a:rPr>
              <a:t> to </a:t>
            </a:r>
            <a:r>
              <a:rPr lang="fr-FR" sz="2200" dirty="0" err="1" smtClean="0">
                <a:latin typeface="Gill Sans MT" charset="0"/>
                <a:ea typeface="MS PGothic" charset="0"/>
                <a:cs typeface="+mn-cs"/>
              </a:rPr>
              <a:t>necessary</a:t>
            </a:r>
            <a:r>
              <a:rPr lang="fr-FR" sz="2200" dirty="0" smtClean="0">
                <a:latin typeface="Gill Sans MT" charset="0"/>
                <a:ea typeface="MS PGothic" charset="0"/>
                <a:cs typeface="+mn-cs"/>
              </a:rPr>
              <a:t> </a:t>
            </a:r>
            <a:r>
              <a:rPr lang="fr-FR" sz="2200" dirty="0" err="1" smtClean="0">
                <a:latin typeface="Gill Sans MT" charset="0"/>
                <a:ea typeface="MS PGothic" charset="0"/>
                <a:cs typeface="+mn-cs"/>
              </a:rPr>
              <a:t>materials</a:t>
            </a:r>
            <a:r>
              <a:rPr lang="fr-FR" sz="2200" dirty="0" smtClean="0">
                <a:latin typeface="Gill Sans MT" charset="0"/>
                <a:ea typeface="MS PGothic" charset="0"/>
                <a:cs typeface="+mn-cs"/>
              </a:rPr>
              <a:t>, substances and </a:t>
            </a:r>
            <a:r>
              <a:rPr lang="fr-FR" sz="2200" dirty="0" err="1" smtClean="0">
                <a:latin typeface="Gill Sans MT" charset="0"/>
                <a:ea typeface="MS PGothic" charset="0"/>
                <a:cs typeface="+mn-cs"/>
              </a:rPr>
              <a:t>devices</a:t>
            </a:r>
            <a:r>
              <a:rPr lang="fr-FR" sz="2200" dirty="0" smtClean="0">
                <a:latin typeface="Gill Sans MT" charset="0"/>
                <a:ea typeface="MS PGothic" charset="0"/>
                <a:cs typeface="+mn-cs"/>
              </a:rPr>
              <a:t> </a:t>
            </a:r>
            <a:r>
              <a:rPr lang="fr-FR" sz="2200" dirty="0" err="1" smtClean="0">
                <a:latin typeface="Gill Sans MT" charset="0"/>
                <a:ea typeface="MS PGothic" charset="0"/>
                <a:cs typeface="+mn-cs"/>
              </a:rPr>
              <a:t>relating</a:t>
            </a:r>
            <a:r>
              <a:rPr lang="fr-FR" sz="2200" dirty="0" smtClean="0">
                <a:latin typeface="Gill Sans MT" charset="0"/>
                <a:ea typeface="MS PGothic" charset="0"/>
                <a:cs typeface="+mn-cs"/>
              </a:rPr>
              <a:t> to the </a:t>
            </a:r>
            <a:r>
              <a:rPr lang="fr-FR" sz="2200" dirty="0" err="1" smtClean="0">
                <a:latin typeface="Gill Sans MT" charset="0"/>
                <a:ea typeface="MS PGothic" charset="0"/>
                <a:cs typeface="+mn-cs"/>
              </a:rPr>
              <a:t>person’s</a:t>
            </a:r>
            <a:r>
              <a:rPr lang="fr-FR" sz="2200" dirty="0" smtClean="0">
                <a:latin typeface="Gill Sans MT" charset="0"/>
                <a:ea typeface="MS PGothic" charset="0"/>
                <a:cs typeface="+mn-cs"/>
              </a:rPr>
              <a:t> </a:t>
            </a:r>
            <a:r>
              <a:rPr lang="fr-FR" sz="2200" dirty="0" err="1" smtClean="0">
                <a:latin typeface="Gill Sans MT" charset="0"/>
                <a:ea typeface="MS PGothic" charset="0"/>
                <a:cs typeface="+mn-cs"/>
              </a:rPr>
              <a:t>disability</a:t>
            </a:r>
            <a:r>
              <a:rPr lang="fr-FR" sz="2200" dirty="0" smtClean="0">
                <a:latin typeface="Gill Sans MT" charset="0"/>
                <a:ea typeface="MS PGothic" charset="0"/>
                <a:cs typeface="+mn-cs"/>
              </a:rPr>
              <a:t>. </a:t>
            </a:r>
          </a:p>
          <a:p>
            <a:pPr eaLnBrk="1" hangingPunct="1">
              <a:lnSpc>
                <a:spcPct val="80000"/>
              </a:lnSpc>
              <a:defRPr/>
            </a:pPr>
            <a:r>
              <a:rPr lang="fr-FR" sz="2200" dirty="0" smtClean="0">
                <a:latin typeface="Gill Sans MT" charset="0"/>
                <a:ea typeface="MS PGothic" charset="0"/>
                <a:cs typeface="+mn-cs"/>
              </a:rPr>
              <a:t>(2) A </a:t>
            </a:r>
            <a:r>
              <a:rPr lang="fr-FR" sz="2200" dirty="0" err="1" smtClean="0">
                <a:latin typeface="Gill Sans MT" charset="0"/>
                <a:ea typeface="MS PGothic" charset="0"/>
                <a:cs typeface="+mn-cs"/>
              </a:rPr>
              <a:t>person</a:t>
            </a:r>
            <a:r>
              <a:rPr lang="fr-FR" sz="2200" dirty="0" smtClean="0">
                <a:latin typeface="Gill Sans MT" charset="0"/>
                <a:ea typeface="MS PGothic" charset="0"/>
                <a:cs typeface="+mn-cs"/>
              </a:rPr>
              <a:t> </a:t>
            </a:r>
            <a:r>
              <a:rPr lang="fr-FR" sz="2200" dirty="0" err="1" smtClean="0">
                <a:latin typeface="Gill Sans MT" charset="0"/>
                <a:ea typeface="MS PGothic" charset="0"/>
                <a:cs typeface="+mn-cs"/>
              </a:rPr>
              <a:t>with</a:t>
            </a:r>
            <a:r>
              <a:rPr lang="fr-FR" sz="2200" dirty="0" smtClean="0">
                <a:latin typeface="Gill Sans MT" charset="0"/>
                <a:ea typeface="MS PGothic" charset="0"/>
                <a:cs typeface="+mn-cs"/>
              </a:rPr>
              <a:t> </a:t>
            </a:r>
            <a:r>
              <a:rPr lang="fr-FR" sz="2200" dirty="0" err="1" smtClean="0">
                <a:latin typeface="Gill Sans MT" charset="0"/>
                <a:ea typeface="MS PGothic" charset="0"/>
                <a:cs typeface="+mn-cs"/>
              </a:rPr>
              <a:t>any</a:t>
            </a:r>
            <a:r>
              <a:rPr lang="fr-FR" sz="2200" dirty="0" smtClean="0">
                <a:latin typeface="Gill Sans MT" charset="0"/>
                <a:ea typeface="MS PGothic" charset="0"/>
                <a:cs typeface="+mn-cs"/>
              </a:rPr>
              <a:t> </a:t>
            </a:r>
            <a:r>
              <a:rPr lang="fr-FR" sz="2200" dirty="0" err="1" smtClean="0">
                <a:latin typeface="Gill Sans MT" charset="0"/>
                <a:ea typeface="MS PGothic" charset="0"/>
                <a:cs typeface="+mn-cs"/>
              </a:rPr>
              <a:t>disability</a:t>
            </a:r>
            <a:r>
              <a:rPr lang="fr-FR" sz="2200" dirty="0" smtClean="0">
                <a:latin typeface="Gill Sans MT" charset="0"/>
                <a:ea typeface="MS PGothic" charset="0"/>
                <a:cs typeface="+mn-cs"/>
              </a:rPr>
              <a:t> has the right to </a:t>
            </a:r>
            <a:r>
              <a:rPr lang="fr-FR" sz="2200" dirty="0" err="1" smtClean="0">
                <a:latin typeface="Gill Sans MT" charset="0"/>
                <a:ea typeface="MS PGothic" charset="0"/>
                <a:cs typeface="+mn-cs"/>
              </a:rPr>
              <a:t>reasonable</a:t>
            </a:r>
            <a:r>
              <a:rPr lang="fr-FR" sz="2200" dirty="0" smtClean="0">
                <a:latin typeface="Gill Sans MT" charset="0"/>
                <a:ea typeface="MS PGothic" charset="0"/>
                <a:cs typeface="+mn-cs"/>
              </a:rPr>
              <a:t> adaptation of buildings, infrastructure, </a:t>
            </a:r>
            <a:r>
              <a:rPr lang="fr-FR" sz="2200" dirty="0" err="1" smtClean="0">
                <a:latin typeface="Gill Sans MT" charset="0"/>
                <a:ea typeface="MS PGothic" charset="0"/>
                <a:cs typeface="+mn-cs"/>
              </a:rPr>
              <a:t>vehicles</a:t>
            </a:r>
            <a:r>
              <a:rPr lang="fr-FR" sz="2200" dirty="0" smtClean="0">
                <a:latin typeface="Gill Sans MT" charset="0"/>
                <a:ea typeface="MS PGothic" charset="0"/>
                <a:cs typeface="+mn-cs"/>
              </a:rPr>
              <a:t>, </a:t>
            </a:r>
            <a:r>
              <a:rPr lang="fr-FR" sz="2200" dirty="0" err="1" smtClean="0">
                <a:latin typeface="Gill Sans MT" charset="0"/>
                <a:ea typeface="MS PGothic" charset="0"/>
                <a:cs typeface="+mn-cs"/>
              </a:rPr>
              <a:t>working</a:t>
            </a:r>
            <a:r>
              <a:rPr lang="fr-FR" sz="2200" dirty="0" smtClean="0">
                <a:latin typeface="Gill Sans MT" charset="0"/>
                <a:ea typeface="MS PGothic" charset="0"/>
                <a:cs typeface="+mn-cs"/>
              </a:rPr>
              <a:t> arrangements, </a:t>
            </a:r>
            <a:r>
              <a:rPr lang="fr-FR" sz="2200" dirty="0" err="1" smtClean="0">
                <a:latin typeface="Gill Sans MT" charset="0"/>
                <a:ea typeface="MS PGothic" charset="0"/>
                <a:cs typeface="+mn-cs"/>
              </a:rPr>
              <a:t>rules</a:t>
            </a:r>
            <a:r>
              <a:rPr lang="fr-FR" sz="2200" dirty="0" smtClean="0">
                <a:latin typeface="Gill Sans MT" charset="0"/>
                <a:ea typeface="MS PGothic" charset="0"/>
                <a:cs typeface="+mn-cs"/>
              </a:rPr>
              <a:t>, practices or </a:t>
            </a:r>
            <a:r>
              <a:rPr lang="fr-FR" sz="2200" dirty="0" err="1" smtClean="0">
                <a:latin typeface="Gill Sans MT" charset="0"/>
                <a:ea typeface="MS PGothic" charset="0"/>
                <a:cs typeface="+mn-cs"/>
              </a:rPr>
              <a:t>procedures</a:t>
            </a:r>
            <a:r>
              <a:rPr lang="fr-FR" sz="2200" dirty="0" smtClean="0">
                <a:latin typeface="Gill Sans MT" charset="0"/>
                <a:ea typeface="MS PGothic" charset="0"/>
                <a:cs typeface="+mn-cs"/>
              </a:rPr>
              <a:t>, to </a:t>
            </a:r>
            <a:r>
              <a:rPr lang="fr-FR" sz="2200" dirty="0" err="1" smtClean="0">
                <a:latin typeface="Gill Sans MT" charset="0"/>
                <a:ea typeface="MS PGothic" charset="0"/>
                <a:cs typeface="+mn-cs"/>
              </a:rPr>
              <a:t>enable</a:t>
            </a:r>
            <a:r>
              <a:rPr lang="fr-FR" sz="2200" dirty="0" smtClean="0">
                <a:latin typeface="Gill Sans MT" charset="0"/>
                <a:ea typeface="MS PGothic" charset="0"/>
                <a:cs typeface="+mn-cs"/>
              </a:rPr>
              <a:t> </a:t>
            </a:r>
            <a:r>
              <a:rPr lang="fr-FR" sz="2200" dirty="0" err="1" smtClean="0">
                <a:latin typeface="Gill Sans MT" charset="0"/>
                <a:ea typeface="MS PGothic" charset="0"/>
                <a:cs typeface="+mn-cs"/>
              </a:rPr>
              <a:t>their</a:t>
            </a:r>
            <a:r>
              <a:rPr lang="fr-FR" sz="2200" dirty="0" smtClean="0">
                <a:latin typeface="Gill Sans MT" charset="0"/>
                <a:ea typeface="MS PGothic" charset="0"/>
                <a:cs typeface="+mn-cs"/>
              </a:rPr>
              <a:t> full participation in society and the effective </a:t>
            </a:r>
            <a:r>
              <a:rPr lang="fr-FR" sz="2200" dirty="0" err="1" smtClean="0">
                <a:latin typeface="Gill Sans MT" charset="0"/>
                <a:ea typeface="MS PGothic" charset="0"/>
                <a:cs typeface="+mn-cs"/>
              </a:rPr>
              <a:t>realisation</a:t>
            </a:r>
            <a:r>
              <a:rPr lang="fr-FR" sz="2200" dirty="0" smtClean="0">
                <a:latin typeface="Gill Sans MT" charset="0"/>
                <a:ea typeface="MS PGothic" charset="0"/>
                <a:cs typeface="+mn-cs"/>
              </a:rPr>
              <a:t> of </a:t>
            </a:r>
            <a:r>
              <a:rPr lang="fr-FR" sz="2200" dirty="0" err="1" smtClean="0">
                <a:latin typeface="Gill Sans MT" charset="0"/>
                <a:ea typeface="MS PGothic" charset="0"/>
                <a:cs typeface="+mn-cs"/>
              </a:rPr>
              <a:t>their</a:t>
            </a:r>
            <a:r>
              <a:rPr lang="fr-FR" sz="2200" dirty="0" smtClean="0">
                <a:latin typeface="Gill Sans MT" charset="0"/>
                <a:ea typeface="MS PGothic" charset="0"/>
                <a:cs typeface="+mn-cs"/>
              </a:rPr>
              <a:t> </a:t>
            </a:r>
            <a:r>
              <a:rPr lang="fr-FR" sz="2200" dirty="0" err="1" smtClean="0">
                <a:latin typeface="Gill Sans MT" charset="0"/>
                <a:ea typeface="MS PGothic" charset="0"/>
                <a:cs typeface="+mn-cs"/>
              </a:rPr>
              <a:t>rights</a:t>
            </a:r>
            <a:r>
              <a:rPr lang="fr-FR" sz="2200" dirty="0" smtClean="0">
                <a:latin typeface="Gill Sans MT" charset="0"/>
                <a:ea typeface="MS PGothic" charset="0"/>
                <a:cs typeface="+mn-cs"/>
              </a:rPr>
              <a:t>. </a:t>
            </a:r>
          </a:p>
          <a:p>
            <a:pPr eaLnBrk="1" hangingPunct="1">
              <a:lnSpc>
                <a:spcPct val="80000"/>
              </a:lnSpc>
              <a:defRPr/>
            </a:pPr>
            <a:r>
              <a:rPr lang="fr-FR" sz="2200" dirty="0" smtClean="0">
                <a:latin typeface="Gill Sans MT" charset="0"/>
                <a:ea typeface="MS PGothic" charset="0"/>
                <a:cs typeface="+mn-cs"/>
              </a:rPr>
              <a:t>(3) To the </a:t>
            </a:r>
            <a:r>
              <a:rPr lang="fr-FR" sz="2200" dirty="0" err="1" smtClean="0">
                <a:latin typeface="Gill Sans MT" charset="0"/>
                <a:ea typeface="MS PGothic" charset="0"/>
                <a:cs typeface="+mn-cs"/>
              </a:rPr>
              <a:t>extent</a:t>
            </a:r>
            <a:r>
              <a:rPr lang="fr-FR" sz="2200" dirty="0" smtClean="0">
                <a:latin typeface="Gill Sans MT" charset="0"/>
                <a:ea typeface="MS PGothic" charset="0"/>
                <a:cs typeface="+mn-cs"/>
              </a:rPr>
              <a:t> </a:t>
            </a:r>
            <a:r>
              <a:rPr lang="fr-FR" sz="2200" dirty="0" err="1" smtClean="0">
                <a:latin typeface="Gill Sans MT" charset="0"/>
                <a:ea typeface="MS PGothic" charset="0"/>
                <a:cs typeface="+mn-cs"/>
              </a:rPr>
              <a:t>that</a:t>
            </a:r>
            <a:r>
              <a:rPr lang="fr-FR" sz="2200" dirty="0" smtClean="0">
                <a:latin typeface="Gill Sans MT" charset="0"/>
                <a:ea typeface="MS PGothic" charset="0"/>
                <a:cs typeface="+mn-cs"/>
              </a:rPr>
              <a:t> </a:t>
            </a:r>
            <a:r>
              <a:rPr lang="fr-FR" sz="2200" dirty="0" err="1" smtClean="0">
                <a:latin typeface="Gill Sans MT" charset="0"/>
                <a:ea typeface="MS PGothic" charset="0"/>
                <a:cs typeface="+mn-cs"/>
              </a:rPr>
              <a:t>it</a:t>
            </a:r>
            <a:r>
              <a:rPr lang="fr-FR" sz="2200" dirty="0" smtClean="0">
                <a:latin typeface="Gill Sans MT" charset="0"/>
                <a:ea typeface="MS PGothic" charset="0"/>
                <a:cs typeface="+mn-cs"/>
              </a:rPr>
              <a:t> </a:t>
            </a:r>
            <a:r>
              <a:rPr lang="fr-FR" sz="2200" dirty="0" err="1" smtClean="0">
                <a:latin typeface="Gill Sans MT" charset="0"/>
                <a:ea typeface="MS PGothic" charset="0"/>
                <a:cs typeface="+mn-cs"/>
              </a:rPr>
              <a:t>is</a:t>
            </a:r>
            <a:r>
              <a:rPr lang="fr-FR" sz="2200" dirty="0" smtClean="0">
                <a:latin typeface="Gill Sans MT" charset="0"/>
                <a:ea typeface="MS PGothic" charset="0"/>
                <a:cs typeface="+mn-cs"/>
              </a:rPr>
              <a:t> </a:t>
            </a:r>
            <a:r>
              <a:rPr lang="fr-FR" sz="2200" dirty="0" err="1" smtClean="0">
                <a:latin typeface="Gill Sans MT" charset="0"/>
                <a:ea typeface="MS PGothic" charset="0"/>
                <a:cs typeface="+mn-cs"/>
              </a:rPr>
              <a:t>necessary</a:t>
            </a:r>
            <a:r>
              <a:rPr lang="fr-FR" sz="2200" dirty="0" smtClean="0">
                <a:latin typeface="Gill Sans MT" charset="0"/>
                <a:ea typeface="MS PGothic" charset="0"/>
                <a:cs typeface="+mn-cs"/>
              </a:rPr>
              <a:t>, a </a:t>
            </a:r>
            <a:r>
              <a:rPr lang="fr-FR" sz="2200" dirty="0" err="1" smtClean="0">
                <a:latin typeface="Gill Sans MT" charset="0"/>
                <a:ea typeface="MS PGothic" charset="0"/>
                <a:cs typeface="+mn-cs"/>
              </a:rPr>
              <a:t>law</a:t>
            </a:r>
            <a:r>
              <a:rPr lang="fr-FR" sz="2200" dirty="0" smtClean="0">
                <a:latin typeface="Gill Sans MT" charset="0"/>
                <a:ea typeface="MS PGothic" charset="0"/>
                <a:cs typeface="+mn-cs"/>
              </a:rPr>
              <a:t> or an administrative action </a:t>
            </a:r>
            <a:r>
              <a:rPr lang="fr-FR" sz="2200" dirty="0" err="1" smtClean="0">
                <a:latin typeface="Gill Sans MT" charset="0"/>
                <a:ea typeface="MS PGothic" charset="0"/>
                <a:cs typeface="+mn-cs"/>
              </a:rPr>
              <a:t>taken</a:t>
            </a:r>
            <a:r>
              <a:rPr lang="fr-FR" sz="2200" dirty="0" smtClean="0">
                <a:latin typeface="Gill Sans MT" charset="0"/>
                <a:ea typeface="MS PGothic" charset="0"/>
                <a:cs typeface="+mn-cs"/>
              </a:rPr>
              <a:t> </a:t>
            </a:r>
            <a:r>
              <a:rPr lang="fr-FR" sz="2200" dirty="0" err="1" smtClean="0">
                <a:latin typeface="Gill Sans MT" charset="0"/>
                <a:ea typeface="MS PGothic" charset="0"/>
                <a:cs typeface="+mn-cs"/>
              </a:rPr>
              <a:t>under</a:t>
            </a:r>
            <a:r>
              <a:rPr lang="fr-FR" sz="2200" dirty="0" smtClean="0">
                <a:latin typeface="Gill Sans MT" charset="0"/>
                <a:ea typeface="MS PGothic" charset="0"/>
                <a:cs typeface="+mn-cs"/>
              </a:rPr>
              <a:t> a </a:t>
            </a:r>
            <a:r>
              <a:rPr lang="fr-FR" sz="2200" dirty="0" err="1" smtClean="0">
                <a:latin typeface="Gill Sans MT" charset="0"/>
                <a:ea typeface="MS PGothic" charset="0"/>
                <a:cs typeface="+mn-cs"/>
              </a:rPr>
              <a:t>law</a:t>
            </a:r>
            <a:r>
              <a:rPr lang="fr-FR" sz="2200" dirty="0" smtClean="0">
                <a:latin typeface="Gill Sans MT" charset="0"/>
                <a:ea typeface="MS PGothic" charset="0"/>
                <a:cs typeface="+mn-cs"/>
              </a:rPr>
              <a:t> </a:t>
            </a:r>
            <a:r>
              <a:rPr lang="fr-FR" sz="2200" dirty="0" err="1" smtClean="0">
                <a:latin typeface="Gill Sans MT" charset="0"/>
                <a:ea typeface="MS PGothic" charset="0"/>
                <a:cs typeface="+mn-cs"/>
              </a:rPr>
              <a:t>may</a:t>
            </a:r>
            <a:r>
              <a:rPr lang="fr-FR" sz="2200" dirty="0" smtClean="0">
                <a:latin typeface="Gill Sans MT" charset="0"/>
                <a:ea typeface="MS PGothic" charset="0"/>
                <a:cs typeface="+mn-cs"/>
              </a:rPr>
              <a:t> </a:t>
            </a:r>
            <a:r>
              <a:rPr lang="fr-FR" sz="2200" dirty="0" err="1" smtClean="0">
                <a:latin typeface="Gill Sans MT" charset="0"/>
                <a:ea typeface="MS PGothic" charset="0"/>
                <a:cs typeface="+mn-cs"/>
              </a:rPr>
              <a:t>limit</a:t>
            </a:r>
            <a:r>
              <a:rPr lang="fr-FR" sz="2200" dirty="0" smtClean="0">
                <a:latin typeface="Gill Sans MT" charset="0"/>
                <a:ea typeface="MS PGothic" charset="0"/>
                <a:cs typeface="+mn-cs"/>
              </a:rPr>
              <a:t>, or </a:t>
            </a:r>
            <a:r>
              <a:rPr lang="fr-FR" sz="2200" dirty="0" err="1" smtClean="0">
                <a:latin typeface="Gill Sans MT" charset="0"/>
                <a:ea typeface="MS PGothic" charset="0"/>
                <a:cs typeface="+mn-cs"/>
              </a:rPr>
              <a:t>may</a:t>
            </a:r>
            <a:r>
              <a:rPr lang="fr-FR" sz="2200" dirty="0" smtClean="0">
                <a:latin typeface="Gill Sans MT" charset="0"/>
                <a:ea typeface="MS PGothic" charset="0"/>
                <a:cs typeface="+mn-cs"/>
              </a:rPr>
              <a:t> </a:t>
            </a:r>
            <a:r>
              <a:rPr lang="fr-FR" sz="2200" dirty="0" err="1" smtClean="0">
                <a:latin typeface="Gill Sans MT" charset="0"/>
                <a:ea typeface="MS PGothic" charset="0"/>
                <a:cs typeface="+mn-cs"/>
              </a:rPr>
              <a:t>authorise</a:t>
            </a:r>
            <a:r>
              <a:rPr lang="fr-FR" sz="2200" dirty="0" smtClean="0">
                <a:latin typeface="Gill Sans MT" charset="0"/>
                <a:ea typeface="MS PGothic" charset="0"/>
                <a:cs typeface="+mn-cs"/>
              </a:rPr>
              <a:t> the limitation of, the </a:t>
            </a:r>
            <a:r>
              <a:rPr lang="fr-FR" sz="2200" dirty="0" err="1" smtClean="0">
                <a:latin typeface="Gill Sans MT" charset="0"/>
                <a:ea typeface="MS PGothic" charset="0"/>
                <a:cs typeface="+mn-cs"/>
              </a:rPr>
              <a:t>rights</a:t>
            </a:r>
            <a:r>
              <a:rPr lang="fr-FR" sz="2200" dirty="0" smtClean="0">
                <a:latin typeface="Gill Sans MT" charset="0"/>
                <a:ea typeface="MS PGothic" charset="0"/>
                <a:cs typeface="+mn-cs"/>
              </a:rPr>
              <a:t> set out in </a:t>
            </a:r>
            <a:r>
              <a:rPr lang="fr-FR" sz="2200" dirty="0" err="1" smtClean="0">
                <a:latin typeface="Gill Sans MT" charset="0"/>
                <a:ea typeface="MS PGothic" charset="0"/>
                <a:cs typeface="+mn-cs"/>
              </a:rPr>
              <a:t>this</a:t>
            </a:r>
            <a:r>
              <a:rPr lang="fr-FR" sz="2200" dirty="0" smtClean="0">
                <a:latin typeface="Gill Sans MT" charset="0"/>
                <a:ea typeface="MS PGothic" charset="0"/>
                <a:cs typeface="+mn-cs"/>
              </a:rPr>
              <a:t> section. </a:t>
            </a:r>
          </a:p>
          <a:p>
            <a:pPr eaLnBrk="1" hangingPunct="1">
              <a:lnSpc>
                <a:spcPct val="80000"/>
              </a:lnSpc>
              <a:buFont typeface="Wingdings 2" charset="0"/>
              <a:buNone/>
              <a:defRPr/>
            </a:pPr>
            <a:endParaRPr lang="fr-FR" sz="2200" dirty="0" smtClean="0">
              <a:latin typeface="Gill Sans MT" charset="0"/>
              <a:ea typeface="MS PGothic" charset="0"/>
              <a:cs typeface="+mn-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indent="0" eaLnBrk="1" hangingPunct="1">
              <a:defRPr/>
            </a:pPr>
            <a:r>
              <a:rPr lang="fr-FR" dirty="0" smtClean="0">
                <a:cs typeface="+mj-cs"/>
              </a:rPr>
              <a:t>Article 19: Living </a:t>
            </a:r>
            <a:r>
              <a:rPr lang="fr-FR" dirty="0" err="1" smtClean="0">
                <a:cs typeface="+mj-cs"/>
              </a:rPr>
              <a:t>independently</a:t>
            </a:r>
            <a:r>
              <a:rPr lang="fr-FR" dirty="0" smtClean="0">
                <a:cs typeface="+mj-cs"/>
              </a:rPr>
              <a:t> and </a:t>
            </a:r>
            <a:r>
              <a:rPr lang="fr-FR" dirty="0" err="1" smtClean="0">
                <a:cs typeface="+mj-cs"/>
              </a:rPr>
              <a:t>being</a:t>
            </a:r>
            <a:r>
              <a:rPr lang="fr-FR" dirty="0" smtClean="0">
                <a:cs typeface="+mj-cs"/>
              </a:rPr>
              <a:t> </a:t>
            </a:r>
            <a:r>
              <a:rPr lang="fr-FR" dirty="0" err="1" smtClean="0">
                <a:cs typeface="+mj-cs"/>
              </a:rPr>
              <a:t>included</a:t>
            </a:r>
            <a:r>
              <a:rPr lang="fr-FR" dirty="0" smtClean="0">
                <a:cs typeface="+mj-cs"/>
              </a:rPr>
              <a:t> in the </a:t>
            </a:r>
            <a:r>
              <a:rPr lang="fr-FR" dirty="0" err="1" smtClean="0">
                <a:cs typeface="+mj-cs"/>
              </a:rPr>
              <a:t>community</a:t>
            </a:r>
            <a:endParaRPr lang="fr-FR" dirty="0">
              <a:cs typeface="+mj-cs"/>
            </a:endParaRPr>
          </a:p>
        </p:txBody>
      </p:sp>
      <p:sp>
        <p:nvSpPr>
          <p:cNvPr id="3" name="Espace réservé du contenu 2"/>
          <p:cNvSpPr>
            <a:spLocks noGrp="1"/>
          </p:cNvSpPr>
          <p:nvPr>
            <p:ph idx="1"/>
          </p:nvPr>
        </p:nvSpPr>
        <p:spPr/>
        <p:txBody>
          <a:bodyPr>
            <a:normAutofit/>
          </a:bodyPr>
          <a:lstStyle/>
          <a:p>
            <a:pPr marL="0" indent="0" eaLnBrk="1" hangingPunct="1">
              <a:buFontTx/>
              <a:buNone/>
              <a:defRPr/>
            </a:pPr>
            <a:r>
              <a:rPr lang="en-AU" dirty="0" smtClean="0">
                <a:cs typeface="+mn-cs"/>
              </a:rPr>
              <a:t>To ensure full inclusion state should ensure that people with disabilities have:</a:t>
            </a:r>
          </a:p>
          <a:p>
            <a:pPr eaLnBrk="1" hangingPunct="1">
              <a:defRPr/>
            </a:pPr>
            <a:r>
              <a:rPr lang="en-AU" u="sng" dirty="0" smtClean="0">
                <a:cs typeface="+mn-cs"/>
              </a:rPr>
              <a:t>Equal choice </a:t>
            </a:r>
            <a:r>
              <a:rPr lang="en-AU" dirty="0" smtClean="0">
                <a:cs typeface="+mn-cs"/>
              </a:rPr>
              <a:t>and freedom to choose where and with who they live</a:t>
            </a:r>
          </a:p>
          <a:p>
            <a:pPr eaLnBrk="1" hangingPunct="1">
              <a:defRPr/>
            </a:pPr>
            <a:r>
              <a:rPr lang="en-AU" u="sng" dirty="0" smtClean="0">
                <a:cs typeface="+mn-cs"/>
              </a:rPr>
              <a:t>Access to support </a:t>
            </a:r>
            <a:r>
              <a:rPr lang="en-AU" dirty="0" smtClean="0">
                <a:cs typeface="+mn-cs"/>
              </a:rPr>
              <a:t>services that allow them to be autonomous and live by their choice</a:t>
            </a:r>
          </a:p>
          <a:p>
            <a:pPr eaLnBrk="1" hangingPunct="1">
              <a:defRPr/>
            </a:pPr>
            <a:r>
              <a:rPr lang="en-AU" u="sng" dirty="0">
                <a:cs typeface="+mn-cs"/>
              </a:rPr>
              <a:t>A</a:t>
            </a:r>
            <a:r>
              <a:rPr lang="en-AU" u="sng" dirty="0" smtClean="0">
                <a:cs typeface="+mn-cs"/>
              </a:rPr>
              <a:t>ccess to all services </a:t>
            </a:r>
            <a:r>
              <a:rPr lang="en-AU" dirty="0" smtClean="0">
                <a:cs typeface="+mn-cs"/>
              </a:rPr>
              <a:t>in the community and that those services are responsive to their needs</a:t>
            </a:r>
          </a:p>
          <a:p>
            <a:pPr eaLnBrk="1" hangingPunct="1">
              <a:defRPr/>
            </a:pPr>
            <a:endParaRPr lang="en-AU" dirty="0" smtClean="0">
              <a:cs typeface="+mn-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indent="0" eaLnBrk="1" hangingPunct="1">
              <a:defRPr/>
            </a:pPr>
            <a:r>
              <a:rPr lang="en-AU" dirty="0" smtClean="0">
                <a:cs typeface="+mj-cs"/>
              </a:rPr>
              <a:t>CRPD pay specific attention to </a:t>
            </a:r>
          </a:p>
        </p:txBody>
      </p:sp>
      <p:sp>
        <p:nvSpPr>
          <p:cNvPr id="3" name="Espace réservé du contenu 2"/>
          <p:cNvSpPr>
            <a:spLocks noGrp="1"/>
          </p:cNvSpPr>
          <p:nvPr>
            <p:ph idx="1"/>
          </p:nvPr>
        </p:nvSpPr>
        <p:spPr/>
        <p:txBody>
          <a:bodyPr/>
          <a:lstStyle/>
          <a:p>
            <a:pPr eaLnBrk="1" hangingPunct="1">
              <a:defRPr/>
            </a:pPr>
            <a:r>
              <a:rPr lang="en-AU" dirty="0" smtClean="0">
                <a:cs typeface="+mn-cs"/>
              </a:rPr>
              <a:t>Art 6: Women with disabilities </a:t>
            </a:r>
          </a:p>
          <a:p>
            <a:pPr eaLnBrk="1" hangingPunct="1">
              <a:defRPr/>
            </a:pPr>
            <a:endParaRPr lang="en-AU" dirty="0" smtClean="0">
              <a:cs typeface="+mn-cs"/>
            </a:endParaRPr>
          </a:p>
          <a:p>
            <a:pPr eaLnBrk="1" hangingPunct="1">
              <a:defRPr/>
            </a:pPr>
            <a:r>
              <a:rPr lang="en-AU" dirty="0" smtClean="0">
                <a:cs typeface="+mn-cs"/>
              </a:rPr>
              <a:t>Art 7: Children with disabilities </a:t>
            </a:r>
          </a:p>
          <a:p>
            <a:pPr eaLnBrk="1" hangingPunct="1">
              <a:defRPr/>
            </a:pPr>
            <a:endParaRPr lang="en-AU" dirty="0" smtClean="0">
              <a:cs typeface="+mn-cs"/>
            </a:endParaRPr>
          </a:p>
          <a:p>
            <a:pPr eaLnBrk="1" hangingPunct="1">
              <a:defRPr/>
            </a:pPr>
            <a:r>
              <a:rPr lang="en-AU" dirty="0" smtClean="0">
                <a:cs typeface="+mn-cs"/>
              </a:rPr>
              <a:t>Art 11: Situation of risks and humanitarian crisis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indent="0" eaLnBrk="1" hangingPunct="1">
              <a:defRPr/>
            </a:pPr>
            <a:r>
              <a:rPr lang="en-GB" dirty="0">
                <a:latin typeface="Calibri" charset="0"/>
                <a:cs typeface="+mj-cs"/>
              </a:rPr>
              <a:t>How much is </a:t>
            </a:r>
            <a:r>
              <a:rPr lang="en-GB" dirty="0" smtClean="0">
                <a:latin typeface="Calibri" charset="0"/>
                <a:cs typeface="+mj-cs"/>
              </a:rPr>
              <a:t>spent for support to persons with disabilities ?</a:t>
            </a:r>
            <a:endParaRPr lang="en-GB" dirty="0">
              <a:latin typeface="Calibri" charset="0"/>
              <a:cs typeface="+mj-cs"/>
            </a:endParaRPr>
          </a:p>
        </p:txBody>
      </p:sp>
      <p:sp>
        <p:nvSpPr>
          <p:cNvPr id="12291" name="Content Placeholder 2"/>
          <p:cNvSpPr>
            <a:spLocks noGrp="1"/>
          </p:cNvSpPr>
          <p:nvPr>
            <p:ph idx="1"/>
          </p:nvPr>
        </p:nvSpPr>
        <p:spPr/>
        <p:txBody>
          <a:bodyPr rtlCol="0">
            <a:normAutofit fontScale="92500" lnSpcReduction="20000"/>
          </a:bodyPr>
          <a:lstStyle/>
          <a:p>
            <a:pPr eaLnBrk="1" fontAlgn="auto" hangingPunct="1">
              <a:spcBef>
                <a:spcPts val="0"/>
              </a:spcBef>
              <a:spcAft>
                <a:spcPts val="0"/>
              </a:spcAft>
              <a:buFont typeface="Arial" pitchFamily="34" charset="0"/>
              <a:buChar char="•"/>
              <a:defRPr/>
            </a:pPr>
            <a:r>
              <a:rPr lang="en-US" altLang="fr-FR" sz="2200" dirty="0" smtClean="0">
                <a:cs typeface="+mn-cs"/>
              </a:rPr>
              <a:t>OECD members spend in average 1.2</a:t>
            </a:r>
            <a:r>
              <a:rPr lang="en-US" altLang="fr-FR" sz="2200" dirty="0">
                <a:cs typeface="+mn-cs"/>
              </a:rPr>
              <a:t>% on disability benefits (2% if long term sickness is included</a:t>
            </a:r>
            <a:r>
              <a:rPr lang="en-US" altLang="fr-FR" sz="2200" dirty="0" smtClean="0">
                <a:cs typeface="+mn-cs"/>
              </a:rPr>
              <a:t>)</a:t>
            </a:r>
          </a:p>
          <a:p>
            <a:pPr eaLnBrk="1" fontAlgn="auto" hangingPunct="1">
              <a:spcBef>
                <a:spcPts val="0"/>
              </a:spcBef>
              <a:spcAft>
                <a:spcPts val="0"/>
              </a:spcAft>
              <a:buFont typeface="Arial" pitchFamily="34" charset="0"/>
              <a:buChar char="•"/>
              <a:defRPr/>
            </a:pPr>
            <a:endParaRPr lang="en-US" altLang="fr-FR" sz="2200" dirty="0">
              <a:cs typeface="+mn-cs"/>
            </a:endParaRPr>
          </a:p>
          <a:p>
            <a:pPr eaLnBrk="1" fontAlgn="auto" hangingPunct="1">
              <a:spcBef>
                <a:spcPts val="0"/>
              </a:spcBef>
              <a:spcAft>
                <a:spcPts val="0"/>
              </a:spcAft>
              <a:buFont typeface="Arial" pitchFamily="34" charset="0"/>
              <a:buChar char="•"/>
              <a:defRPr/>
            </a:pPr>
            <a:r>
              <a:rPr lang="en-US" altLang="fr-FR" sz="2200" dirty="0">
                <a:cs typeface="+mn-cs"/>
              </a:rPr>
              <a:t>South Africa at least 0.5</a:t>
            </a:r>
            <a:r>
              <a:rPr lang="en-US" altLang="fr-FR" sz="2200" dirty="0" smtClean="0">
                <a:cs typeface="+mn-cs"/>
              </a:rPr>
              <a:t>% of </a:t>
            </a:r>
            <a:r>
              <a:rPr lang="en-US" altLang="fr-FR" sz="2200" dirty="0">
                <a:cs typeface="+mn-cs"/>
              </a:rPr>
              <a:t>GDP in </a:t>
            </a:r>
            <a:r>
              <a:rPr lang="en-US" altLang="fr-FR" sz="2200" dirty="0" smtClean="0">
                <a:cs typeface="+mn-cs"/>
              </a:rPr>
              <a:t>disability cash </a:t>
            </a:r>
            <a:r>
              <a:rPr lang="en-US" altLang="fr-FR" sz="2200" dirty="0">
                <a:cs typeface="+mn-cs"/>
              </a:rPr>
              <a:t>benefits </a:t>
            </a:r>
            <a:endParaRPr lang="en-US" altLang="fr-FR" sz="2200" dirty="0" smtClean="0">
              <a:cs typeface="+mn-cs"/>
            </a:endParaRPr>
          </a:p>
          <a:p>
            <a:pPr eaLnBrk="1" fontAlgn="auto" hangingPunct="1">
              <a:spcBef>
                <a:spcPts val="0"/>
              </a:spcBef>
              <a:spcAft>
                <a:spcPts val="0"/>
              </a:spcAft>
              <a:buFont typeface="Arial" pitchFamily="34" charset="0"/>
              <a:buChar char="•"/>
              <a:defRPr/>
            </a:pPr>
            <a:endParaRPr lang="en-US" altLang="fr-FR" sz="2200" dirty="0">
              <a:cs typeface="+mn-cs"/>
            </a:endParaRPr>
          </a:p>
          <a:p>
            <a:pPr eaLnBrk="1" fontAlgn="auto" hangingPunct="1">
              <a:spcBef>
                <a:spcPts val="0"/>
              </a:spcBef>
              <a:spcAft>
                <a:spcPts val="0"/>
              </a:spcAft>
              <a:buFont typeface="Arial" pitchFamily="34" charset="0"/>
              <a:buChar char="•"/>
              <a:defRPr/>
            </a:pPr>
            <a:r>
              <a:rPr lang="en-US" altLang="fr-FR" sz="2200" dirty="0">
                <a:cs typeface="+mn-cs"/>
              </a:rPr>
              <a:t>India union budget for disability is 0.01% of GPD (which doesn’t include state expenditures</a:t>
            </a:r>
            <a:r>
              <a:rPr lang="en-US" altLang="fr-FR" sz="2200" dirty="0" smtClean="0">
                <a:cs typeface="+mn-cs"/>
              </a:rPr>
              <a:t>)</a:t>
            </a:r>
          </a:p>
          <a:p>
            <a:pPr eaLnBrk="1" fontAlgn="auto" hangingPunct="1">
              <a:spcBef>
                <a:spcPts val="0"/>
              </a:spcBef>
              <a:spcAft>
                <a:spcPts val="0"/>
              </a:spcAft>
              <a:buFont typeface="Arial" pitchFamily="34" charset="0"/>
              <a:buChar char="•"/>
              <a:defRPr/>
            </a:pPr>
            <a:endParaRPr lang="en-US" altLang="fr-FR" sz="2200" dirty="0">
              <a:cs typeface="+mn-cs"/>
            </a:endParaRPr>
          </a:p>
          <a:p>
            <a:pPr eaLnBrk="1" fontAlgn="auto" hangingPunct="1">
              <a:spcBef>
                <a:spcPts val="0"/>
              </a:spcBef>
              <a:spcAft>
                <a:spcPts val="0"/>
              </a:spcAft>
              <a:buFont typeface="Arial" pitchFamily="34" charset="0"/>
              <a:buChar char="•"/>
              <a:defRPr/>
            </a:pPr>
            <a:r>
              <a:rPr lang="en-US" altLang="fr-FR" sz="2200" dirty="0">
                <a:cs typeface="+mn-cs"/>
              </a:rPr>
              <a:t>In Philippines, 0.02% of the GDP-0.1% of the overall budget </a:t>
            </a:r>
            <a:endParaRPr lang="en-US" altLang="fr-FR" sz="2200" dirty="0" smtClean="0">
              <a:cs typeface="+mn-cs"/>
            </a:endParaRPr>
          </a:p>
          <a:p>
            <a:pPr eaLnBrk="1" fontAlgn="auto" hangingPunct="1">
              <a:spcBef>
                <a:spcPts val="0"/>
              </a:spcBef>
              <a:spcAft>
                <a:spcPts val="0"/>
              </a:spcAft>
              <a:buFont typeface="Arial" pitchFamily="34" charset="0"/>
              <a:buChar char="•"/>
              <a:defRPr/>
            </a:pPr>
            <a:endParaRPr lang="en-US" altLang="fr-FR" sz="2200" dirty="0" smtClean="0">
              <a:cs typeface="+mn-cs"/>
            </a:endParaRPr>
          </a:p>
          <a:p>
            <a:pPr eaLnBrk="1" hangingPunct="1">
              <a:spcBef>
                <a:spcPts val="0"/>
              </a:spcBef>
              <a:spcAft>
                <a:spcPts val="0"/>
              </a:spcAft>
              <a:defRPr/>
            </a:pPr>
            <a:r>
              <a:rPr lang="en-US" sz="2200" dirty="0" smtClean="0">
                <a:cs typeface="+mn-cs"/>
              </a:rPr>
              <a:t>In Nepal, 0.02% of GDP on disability benefit </a:t>
            </a:r>
          </a:p>
          <a:p>
            <a:pPr eaLnBrk="1" hangingPunct="1">
              <a:spcBef>
                <a:spcPts val="0"/>
              </a:spcBef>
              <a:spcAft>
                <a:spcPts val="0"/>
              </a:spcAft>
              <a:defRPr/>
            </a:pPr>
            <a:endParaRPr lang="en-US" sz="2200" dirty="0" smtClean="0">
              <a:cs typeface="+mn-cs"/>
            </a:endParaRPr>
          </a:p>
          <a:p>
            <a:pPr eaLnBrk="1" hangingPunct="1">
              <a:spcBef>
                <a:spcPts val="0"/>
              </a:spcBef>
              <a:spcAft>
                <a:spcPts val="0"/>
              </a:spcAft>
              <a:defRPr/>
            </a:pPr>
            <a:r>
              <a:rPr lang="en-US" sz="2200" dirty="0" smtClean="0">
                <a:cs typeface="+mn-cs"/>
              </a:rPr>
              <a:t>In </a:t>
            </a:r>
            <a:r>
              <a:rPr lang="en-US" sz="2200" dirty="0" err="1" smtClean="0">
                <a:cs typeface="+mn-cs"/>
              </a:rPr>
              <a:t>samoa</a:t>
            </a:r>
            <a:r>
              <a:rPr lang="en-US" sz="2200" dirty="0" smtClean="0">
                <a:cs typeface="+mn-cs"/>
              </a:rPr>
              <a:t> 0.01%of the GDP</a:t>
            </a:r>
          </a:p>
          <a:p>
            <a:pPr eaLnBrk="1" fontAlgn="auto" hangingPunct="1">
              <a:lnSpc>
                <a:spcPct val="80000"/>
              </a:lnSpc>
              <a:spcAft>
                <a:spcPts val="0"/>
              </a:spcAft>
              <a:buFont typeface="Arial" pitchFamily="34" charset="0"/>
              <a:buChar char="•"/>
              <a:defRPr/>
            </a:pPr>
            <a:endParaRPr lang="en-US" altLang="fr-FR" sz="2250" dirty="0" smtClean="0">
              <a:cs typeface="+mn-cs"/>
            </a:endParaRPr>
          </a:p>
          <a:p>
            <a:pPr eaLnBrk="1" fontAlgn="auto" hangingPunct="1">
              <a:lnSpc>
                <a:spcPct val="80000"/>
              </a:lnSpc>
              <a:spcAft>
                <a:spcPts val="0"/>
              </a:spcAft>
              <a:buFont typeface="Arial" pitchFamily="34" charset="0"/>
              <a:buChar char="•"/>
              <a:defRPr/>
            </a:pPr>
            <a:endParaRPr lang="en-US" altLang="fr-FR" sz="2250" dirty="0">
              <a:cs typeface="+mn-cs"/>
            </a:endParaRPr>
          </a:p>
          <a:p>
            <a:pPr eaLnBrk="1" fontAlgn="auto" hangingPunct="1">
              <a:lnSpc>
                <a:spcPct val="80000"/>
              </a:lnSpc>
              <a:spcAft>
                <a:spcPts val="0"/>
              </a:spcAft>
              <a:buFont typeface="Arial" pitchFamily="34" charset="0"/>
              <a:buChar char="•"/>
              <a:defRPr/>
            </a:pPr>
            <a:endParaRPr lang="en-US" altLang="fr-FR" sz="2250" dirty="0">
              <a:cs typeface="+mn-cs"/>
            </a:endParaRPr>
          </a:p>
          <a:p>
            <a:pPr eaLnBrk="1" fontAlgn="auto" hangingPunct="1">
              <a:lnSpc>
                <a:spcPct val="80000"/>
              </a:lnSpc>
              <a:spcAft>
                <a:spcPts val="0"/>
              </a:spcAft>
              <a:buFont typeface="Arial" pitchFamily="34" charset="0"/>
              <a:buChar char="•"/>
              <a:defRPr/>
            </a:pPr>
            <a:endParaRPr lang="en-US" altLang="fr-FR" sz="2250" dirty="0">
              <a:cs typeface="+mn-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indent="0" eaLnBrk="1" hangingPunct="1">
              <a:defRPr/>
            </a:pPr>
            <a:r>
              <a:rPr lang="fr-FR" dirty="0" smtClean="0">
                <a:cs typeface="+mj-cs"/>
              </a:rPr>
              <a:t>Effective Participation of </a:t>
            </a:r>
            <a:r>
              <a:rPr lang="fr-FR" dirty="0" err="1" smtClean="0">
                <a:cs typeface="+mj-cs"/>
              </a:rPr>
              <a:t>DPOs</a:t>
            </a:r>
            <a:endParaRPr lang="en-GB" dirty="0">
              <a:cs typeface="+mj-cs"/>
            </a:endParaRPr>
          </a:p>
        </p:txBody>
      </p:sp>
      <p:sp>
        <p:nvSpPr>
          <p:cNvPr id="3" name="Content Placeholder 2"/>
          <p:cNvSpPr>
            <a:spLocks noGrp="1"/>
          </p:cNvSpPr>
          <p:nvPr>
            <p:ph idx="1"/>
          </p:nvPr>
        </p:nvSpPr>
        <p:spPr>
          <a:xfrm>
            <a:off x="468313" y="2205038"/>
            <a:ext cx="8229600" cy="3529012"/>
          </a:xfrm>
        </p:spPr>
        <p:txBody>
          <a:bodyPr/>
          <a:lstStyle/>
          <a:p>
            <a:pPr eaLnBrk="1" hangingPunct="1">
              <a:defRPr/>
            </a:pPr>
            <a:r>
              <a:rPr lang="en-US" dirty="0" smtClean="0">
                <a:cs typeface="+mn-cs"/>
              </a:rPr>
              <a:t>State have to ensure effective participation and involvement of persons with disabilities and their representatives in all decisions, policies and </a:t>
            </a:r>
            <a:r>
              <a:rPr lang="en-US" dirty="0" err="1" smtClean="0">
                <a:cs typeface="+mn-cs"/>
              </a:rPr>
              <a:t>programmes</a:t>
            </a:r>
            <a:r>
              <a:rPr lang="en-US" dirty="0" smtClean="0">
                <a:cs typeface="+mn-cs"/>
              </a:rPr>
              <a:t> that impact their lives</a:t>
            </a:r>
          </a:p>
          <a:p>
            <a:pPr eaLnBrk="1" hangingPunct="1">
              <a:defRPr/>
            </a:pPr>
            <a:r>
              <a:rPr lang="en-US" dirty="0" smtClean="0">
                <a:cs typeface="+mn-cs"/>
              </a:rPr>
              <a:t>It must involve them meaningfully</a:t>
            </a:r>
          </a:p>
          <a:p>
            <a:pPr eaLnBrk="1" hangingPunct="1">
              <a:defRPr/>
            </a:pPr>
            <a:r>
              <a:rPr lang="en-US" dirty="0" smtClean="0">
                <a:cs typeface="+mn-cs"/>
              </a:rPr>
              <a:t>It includes the monitoring of this convention</a:t>
            </a:r>
            <a:endParaRPr lang="en-GB" dirty="0">
              <a:cs typeface="+mn-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395288" y="1125538"/>
            <a:ext cx="8229600" cy="936625"/>
          </a:xfrm>
        </p:spPr>
        <p:txBody>
          <a:bodyPr/>
          <a:lstStyle/>
          <a:p>
            <a:pPr indent="0" eaLnBrk="1" hangingPunct="1">
              <a:defRPr/>
            </a:pPr>
            <a:r>
              <a:rPr lang="en-US" smtClean="0">
                <a:cs typeface="+mj-cs"/>
              </a:rPr>
              <a:t>No-gap Policy</a:t>
            </a:r>
          </a:p>
        </p:txBody>
      </p:sp>
      <p:sp>
        <p:nvSpPr>
          <p:cNvPr id="24580" name="Rectangle 3"/>
          <p:cNvSpPr>
            <a:spLocks noGrp="1" noChangeArrowheads="1"/>
          </p:cNvSpPr>
          <p:nvPr>
            <p:ph idx="1"/>
          </p:nvPr>
        </p:nvSpPr>
        <p:spPr>
          <a:xfrm>
            <a:off x="468313" y="1916113"/>
            <a:ext cx="8229600" cy="4649787"/>
          </a:xfrm>
        </p:spPr>
        <p:txBody>
          <a:bodyPr>
            <a:normAutofit/>
          </a:bodyPr>
          <a:lstStyle/>
          <a:p>
            <a:pPr eaLnBrk="1" hangingPunct="1">
              <a:lnSpc>
                <a:spcPct val="90000"/>
              </a:lnSpc>
              <a:defRPr/>
            </a:pPr>
            <a:r>
              <a:rPr lang="en-GB" sz="2000" dirty="0" smtClean="0">
                <a:cs typeface="+mn-cs"/>
              </a:rPr>
              <a:t>No entity can achieve the goal of equality for persons with disabilities on its own. </a:t>
            </a:r>
          </a:p>
          <a:p>
            <a:pPr eaLnBrk="1" hangingPunct="1">
              <a:lnSpc>
                <a:spcPct val="90000"/>
              </a:lnSpc>
              <a:defRPr/>
            </a:pPr>
            <a:r>
              <a:rPr lang="en-GB" sz="2000" dirty="0" smtClean="0">
                <a:cs typeface="+mn-cs"/>
              </a:rPr>
              <a:t>A whole of government approach across sectors and decentralisation </a:t>
            </a:r>
            <a:r>
              <a:rPr lang="en-GB" sz="2000" dirty="0">
                <a:cs typeface="+mn-cs"/>
              </a:rPr>
              <a:t>l</a:t>
            </a:r>
            <a:r>
              <a:rPr lang="en-GB" sz="2000" dirty="0" smtClean="0">
                <a:cs typeface="+mn-cs"/>
              </a:rPr>
              <a:t>evel is required to ensure implementation of CRPD </a:t>
            </a:r>
          </a:p>
          <a:p>
            <a:pPr eaLnBrk="1" hangingPunct="1">
              <a:lnSpc>
                <a:spcPct val="90000"/>
              </a:lnSpc>
              <a:defRPr/>
            </a:pPr>
            <a:r>
              <a:rPr lang="en-GB" sz="2000" dirty="0" smtClean="0">
                <a:cs typeface="+mn-cs"/>
              </a:rPr>
              <a:t>Different entities need to ensure that their respective spheres of responsibility provide the necessary access and support to persons with disabilities</a:t>
            </a:r>
          </a:p>
          <a:p>
            <a:pPr eaLnBrk="1" hangingPunct="1">
              <a:lnSpc>
                <a:spcPct val="90000"/>
              </a:lnSpc>
              <a:defRPr/>
            </a:pPr>
            <a:r>
              <a:rPr lang="en-GB" sz="2000" dirty="0" smtClean="0">
                <a:cs typeface="+mn-cs"/>
              </a:rPr>
              <a:t>If any one element fails, persons are not able to reap the benefit from the other elements. </a:t>
            </a:r>
          </a:p>
          <a:p>
            <a:pPr eaLnBrk="1" hangingPunct="1">
              <a:lnSpc>
                <a:spcPct val="90000"/>
              </a:lnSpc>
              <a:defRPr/>
            </a:pPr>
            <a:r>
              <a:rPr lang="en-GB" sz="2000" dirty="0" smtClean="0">
                <a:cs typeface="+mn-cs"/>
              </a:rPr>
              <a:t>There are orphans issues that no ministries or </a:t>
            </a:r>
            <a:r>
              <a:rPr lang="en-GB" sz="2000" dirty="0">
                <a:cs typeface="+mn-cs"/>
              </a:rPr>
              <a:t>U</a:t>
            </a:r>
            <a:r>
              <a:rPr lang="en-GB" sz="2000" dirty="0" smtClean="0">
                <a:cs typeface="+mn-cs"/>
              </a:rPr>
              <a:t>N agencies is specifically in charge of : for instance development of sign language interpretation system</a:t>
            </a:r>
            <a:endParaRPr lang="en-US" sz="2000" dirty="0" smtClean="0">
              <a:cs typeface="+mn-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288" y="1052513"/>
            <a:ext cx="8229600" cy="936625"/>
          </a:xfrm>
        </p:spPr>
        <p:txBody>
          <a:bodyPr>
            <a:normAutofit/>
          </a:bodyPr>
          <a:lstStyle/>
          <a:p>
            <a:pPr indent="0" eaLnBrk="1" hangingPunct="1">
              <a:defRPr/>
            </a:pPr>
            <a:r>
              <a:rPr lang="en-AU" dirty="0" smtClean="0">
                <a:cs typeface="+mj-cs"/>
              </a:rPr>
              <a:t>Provisions for implementation</a:t>
            </a:r>
            <a:endParaRPr lang="en-AU" dirty="0">
              <a:cs typeface="+mj-cs"/>
            </a:endParaRPr>
          </a:p>
        </p:txBody>
      </p:sp>
      <p:sp>
        <p:nvSpPr>
          <p:cNvPr id="3" name="Espace réservé du contenu 2"/>
          <p:cNvSpPr>
            <a:spLocks noGrp="1"/>
          </p:cNvSpPr>
          <p:nvPr>
            <p:ph idx="1"/>
          </p:nvPr>
        </p:nvSpPr>
        <p:spPr>
          <a:xfrm>
            <a:off x="457200" y="2133600"/>
            <a:ext cx="8229600" cy="4319588"/>
          </a:xfrm>
        </p:spPr>
        <p:txBody>
          <a:bodyPr>
            <a:normAutofit fontScale="85000" lnSpcReduction="10000"/>
          </a:bodyPr>
          <a:lstStyle/>
          <a:p>
            <a:pPr eaLnBrk="1" hangingPunct="1">
              <a:defRPr/>
            </a:pPr>
            <a:r>
              <a:rPr lang="en-AU" dirty="0" smtClean="0">
                <a:cs typeface="+mn-cs"/>
              </a:rPr>
              <a:t>Art 31: governments have to collect </a:t>
            </a:r>
            <a:r>
              <a:rPr lang="en-AU" dirty="0">
                <a:cs typeface="+mn-cs"/>
              </a:rPr>
              <a:t>data </a:t>
            </a:r>
            <a:r>
              <a:rPr lang="en-AU" dirty="0" smtClean="0">
                <a:cs typeface="+mn-cs"/>
              </a:rPr>
              <a:t>:</a:t>
            </a:r>
          </a:p>
          <a:p>
            <a:pPr lvl="1" eaLnBrk="1" hangingPunct="1">
              <a:defRPr/>
            </a:pPr>
            <a:r>
              <a:rPr lang="en-AU" dirty="0" smtClean="0"/>
              <a:t>to know what to do, where and when</a:t>
            </a:r>
          </a:p>
          <a:p>
            <a:pPr lvl="1" eaLnBrk="1" hangingPunct="1">
              <a:defRPr/>
            </a:pPr>
            <a:r>
              <a:rPr lang="en-AU" dirty="0" smtClean="0"/>
              <a:t>To monitor if things are going better for persons with persons with disabilities </a:t>
            </a:r>
          </a:p>
          <a:p>
            <a:pPr marL="457200" lvl="1" indent="0" eaLnBrk="1" hangingPunct="1">
              <a:buFontTx/>
              <a:buNone/>
              <a:defRPr/>
            </a:pPr>
            <a:endParaRPr lang="en-AU" dirty="0" smtClean="0"/>
          </a:p>
          <a:p>
            <a:pPr eaLnBrk="1" hangingPunct="1">
              <a:defRPr/>
            </a:pPr>
            <a:r>
              <a:rPr lang="en-AU" dirty="0" smtClean="0">
                <a:cs typeface="+mn-cs"/>
              </a:rPr>
              <a:t>Art 32: </a:t>
            </a:r>
            <a:r>
              <a:rPr lang="en-GB" dirty="0" smtClean="0">
                <a:cs typeface="+mn-cs"/>
              </a:rPr>
              <a:t>International cooperation, </a:t>
            </a:r>
          </a:p>
          <a:p>
            <a:pPr lvl="1" eaLnBrk="1" hangingPunct="1">
              <a:defRPr/>
            </a:pPr>
            <a:r>
              <a:rPr lang="en-GB" dirty="0" smtClean="0"/>
              <a:t>including international development programmes should be inclusive of, and accessible to, persons with disabilities</a:t>
            </a:r>
          </a:p>
          <a:p>
            <a:pPr lvl="1" eaLnBrk="1" hangingPunct="1">
              <a:defRPr/>
            </a:pPr>
            <a:endParaRPr lang="en-AU" dirty="0" smtClean="0"/>
          </a:p>
          <a:p>
            <a:pPr lvl="1" eaLnBrk="1" hangingPunct="1">
              <a:defRPr/>
            </a:pPr>
            <a:endParaRPr lang="en-AU" dirty="0" smtClean="0"/>
          </a:p>
          <a:p>
            <a:pPr eaLnBrk="1" hangingPunct="1">
              <a:defRPr/>
            </a:pPr>
            <a:r>
              <a:rPr lang="en-AU" dirty="0" smtClean="0">
                <a:cs typeface="+mn-cs"/>
              </a:rPr>
              <a:t>Art 33: governments have  to:</a:t>
            </a:r>
          </a:p>
          <a:p>
            <a:pPr lvl="1" eaLnBrk="1" hangingPunct="1">
              <a:defRPr/>
            </a:pPr>
            <a:r>
              <a:rPr lang="en-AU" dirty="0" smtClean="0"/>
              <a:t>Organise coordination between all the ministries and agencies that have to do something</a:t>
            </a:r>
          </a:p>
          <a:p>
            <a:pPr lvl="1" eaLnBrk="1" hangingPunct="1">
              <a:defRPr/>
            </a:pPr>
            <a:r>
              <a:rPr lang="en-AU" dirty="0" smtClean="0"/>
              <a:t>Make sure that there is an independent body that monitor if government is doing its work</a:t>
            </a:r>
          </a:p>
          <a:p>
            <a:pPr lvl="1" eaLnBrk="1" hangingPunct="1">
              <a:defRPr/>
            </a:pPr>
            <a:endParaRPr lang="en-A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indent="0" eaLnBrk="1" hangingPunct="1">
              <a:defRPr/>
            </a:pPr>
            <a:r>
              <a:rPr lang="en-AU" dirty="0" smtClean="0">
                <a:cs typeface="+mj-cs"/>
              </a:rPr>
              <a:t>Few more facts about persons with disabilities </a:t>
            </a:r>
          </a:p>
        </p:txBody>
      </p:sp>
      <p:sp>
        <p:nvSpPr>
          <p:cNvPr id="83971" name="Rectangle 3"/>
          <p:cNvSpPr>
            <a:spLocks noGrp="1" noChangeArrowheads="1"/>
          </p:cNvSpPr>
          <p:nvPr>
            <p:ph type="body" idx="1"/>
          </p:nvPr>
        </p:nvSpPr>
        <p:spPr/>
        <p:txBody>
          <a:bodyPr/>
          <a:lstStyle/>
          <a:p>
            <a:pPr eaLnBrk="1" hangingPunct="1">
              <a:defRPr/>
            </a:pPr>
            <a:r>
              <a:rPr lang="en-GB" dirty="0" smtClean="0">
                <a:cs typeface="+mn-cs"/>
              </a:rPr>
              <a:t> 285 million people across the world are visually impaired, 39 million of which are blind.</a:t>
            </a:r>
            <a:endParaRPr lang="en-US" dirty="0" smtClean="0">
              <a:cs typeface="+mn-cs"/>
            </a:endParaRPr>
          </a:p>
          <a:p>
            <a:pPr eaLnBrk="1" hangingPunct="1">
              <a:defRPr/>
            </a:pPr>
            <a:r>
              <a:rPr lang="en-GB" dirty="0" smtClean="0">
                <a:cs typeface="+mn-cs"/>
              </a:rPr>
              <a:t>90% of people who are visually impaired live in developing countries. </a:t>
            </a:r>
          </a:p>
          <a:p>
            <a:pPr eaLnBrk="1" hangingPunct="1">
              <a:defRPr/>
            </a:pPr>
            <a:endParaRPr lang="en-US" dirty="0" smtClean="0">
              <a:cs typeface="+mn-cs"/>
            </a:endParaRPr>
          </a:p>
          <a:p>
            <a:pPr eaLnBrk="1" hangingPunct="1">
              <a:defRPr/>
            </a:pPr>
            <a:r>
              <a:rPr lang="en-GB" dirty="0" smtClean="0">
                <a:cs typeface="+mn-cs"/>
              </a:rPr>
              <a:t>An estimated 38% of people over the age of 60 have an impairment/disability. </a:t>
            </a:r>
            <a:endParaRPr lang="en-US" dirty="0" smtClean="0">
              <a:cs typeface="+mn-cs"/>
            </a:endParaRPr>
          </a:p>
          <a:p>
            <a:pPr eaLnBrk="1" hangingPunct="1">
              <a:defRPr/>
            </a:pPr>
            <a:endParaRPr lang="en-AU" dirty="0" smtClean="0">
              <a:cs typeface="+mn-c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836712"/>
            <a:ext cx="8229600" cy="936625"/>
          </a:xfrm>
        </p:spPr>
        <p:txBody>
          <a:bodyPr/>
          <a:lstStyle/>
          <a:p>
            <a:r>
              <a:rPr lang="en-AU" dirty="0" smtClean="0"/>
              <a:t>What can you do?</a:t>
            </a:r>
            <a:endParaRPr lang="en-AU" dirty="0"/>
          </a:p>
        </p:txBody>
      </p:sp>
      <p:sp>
        <p:nvSpPr>
          <p:cNvPr id="3" name="Espace réservé du contenu 2"/>
          <p:cNvSpPr>
            <a:spLocks noGrp="1"/>
          </p:cNvSpPr>
          <p:nvPr>
            <p:ph idx="1"/>
          </p:nvPr>
        </p:nvSpPr>
        <p:spPr>
          <a:xfrm>
            <a:off x="0" y="1484784"/>
            <a:ext cx="8964488" cy="3888532"/>
          </a:xfrm>
        </p:spPr>
        <p:txBody>
          <a:bodyPr/>
          <a:lstStyle/>
          <a:p>
            <a:r>
              <a:rPr lang="en-AU" dirty="0" smtClean="0"/>
              <a:t>- Ensure and require accessibility across activities and projects.</a:t>
            </a:r>
          </a:p>
          <a:p>
            <a:r>
              <a:rPr lang="en-AU" dirty="0" smtClean="0"/>
              <a:t> - Support DPOs to conduct accessibility audit of EU funded project and others. </a:t>
            </a:r>
          </a:p>
          <a:p>
            <a:r>
              <a:rPr lang="en-AU" dirty="0" smtClean="0"/>
              <a:t>- Support DPOs to monitor the CRPD and advocate for its implementation</a:t>
            </a:r>
          </a:p>
          <a:p>
            <a:r>
              <a:rPr lang="en-AU" dirty="0" smtClean="0"/>
              <a:t>- Support local authorities to implement accessibility plan and support services</a:t>
            </a:r>
          </a:p>
          <a:p>
            <a:r>
              <a:rPr lang="en-AU" dirty="0" smtClean="0"/>
              <a:t>- Consult the diversity of DPOs</a:t>
            </a:r>
          </a:p>
          <a:p>
            <a:r>
              <a:rPr lang="en-AU" dirty="0" smtClean="0"/>
              <a:t>- Insist to get disaggregated data, support national statistical offices to disaggregate</a:t>
            </a:r>
          </a:p>
          <a:p>
            <a:r>
              <a:rPr lang="en-AU" dirty="0" smtClean="0"/>
              <a:t>- Get it right! Not any programs for persons with disabilities is inclusive. Check the CRPD principles.</a:t>
            </a:r>
          </a:p>
          <a:p>
            <a:endParaRPr lang="en-AU" dirty="0" smtClean="0"/>
          </a:p>
          <a:p>
            <a:endParaRPr lang="en-AU" dirty="0" smtClean="0"/>
          </a:p>
          <a:p>
            <a:endParaRPr lang="en-AU" dirty="0"/>
          </a:p>
        </p:txBody>
      </p:sp>
    </p:spTree>
    <p:extLst>
      <p:ext uri="{BB962C8B-B14F-4D97-AF65-F5344CB8AC3E}">
        <p14:creationId xmlns:p14="http://schemas.microsoft.com/office/powerpoint/2010/main" val="7553439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Image 3" descr="wcms_42399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628775"/>
            <a:ext cx="7704138"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8313" y="1196975"/>
            <a:ext cx="8229600" cy="4679950"/>
          </a:xfrm>
        </p:spPr>
        <p:txBody>
          <a:bodyPr/>
          <a:lstStyle/>
          <a:p>
            <a:pPr eaLnBrk="1" hangingPunct="1">
              <a:defRPr/>
            </a:pPr>
            <a:r>
              <a:rPr lang="en-GB" b="1" dirty="0" smtClean="0">
                <a:cs typeface="+mn-cs"/>
              </a:rPr>
              <a:t>Poverty </a:t>
            </a:r>
            <a:endParaRPr lang="en-US" dirty="0" smtClean="0">
              <a:cs typeface="+mn-cs"/>
            </a:endParaRPr>
          </a:p>
          <a:p>
            <a:pPr marL="457200" lvl="1" indent="0" eaLnBrk="1" hangingPunct="1">
              <a:buNone/>
              <a:defRPr/>
            </a:pPr>
            <a:r>
              <a:rPr lang="en-GB" sz="2400" b="0" i="1" dirty="0">
                <a:cs typeface="+mn-cs"/>
              </a:rPr>
              <a:t>A study in Tanzania showed that households with a member with a disability have a mean consumption of less than 60% of the average, and include 20% more members than </a:t>
            </a:r>
            <a:r>
              <a:rPr lang="en-GB" sz="2400" b="0" i="1" dirty="0" smtClean="0">
                <a:cs typeface="+mn-cs"/>
              </a:rPr>
              <a:t>average</a:t>
            </a:r>
          </a:p>
          <a:p>
            <a:pPr marL="457200" lvl="1" indent="0" eaLnBrk="1" hangingPunct="1">
              <a:buNone/>
              <a:defRPr/>
            </a:pPr>
            <a:endParaRPr lang="en-US" sz="2400" b="0" i="1" dirty="0">
              <a:cs typeface="+mn-cs"/>
            </a:endParaRPr>
          </a:p>
          <a:p>
            <a:pPr eaLnBrk="1" hangingPunct="1">
              <a:defRPr/>
            </a:pPr>
            <a:r>
              <a:rPr lang="en-GB" b="1" dirty="0" smtClean="0">
                <a:cs typeface="+mn-cs"/>
              </a:rPr>
              <a:t>Violence </a:t>
            </a:r>
            <a:endParaRPr lang="en-US" dirty="0">
              <a:cs typeface="+mn-cs"/>
            </a:endParaRPr>
          </a:p>
          <a:p>
            <a:pPr eaLnBrk="1" hangingPunct="1">
              <a:defRPr/>
            </a:pPr>
            <a:r>
              <a:rPr lang="en-GB" dirty="0" smtClean="0">
                <a:cs typeface="+mn-cs"/>
              </a:rPr>
              <a:t>Adults with mental health conditions or children with disabilities are at nearly four times the risk of experiencing violence. </a:t>
            </a:r>
            <a:endParaRPr lang="en-US" dirty="0" smtClean="0">
              <a:cs typeface="+mn-cs"/>
            </a:endParaRPr>
          </a:p>
          <a:p>
            <a:pPr eaLnBrk="1" hangingPunct="1">
              <a:defRPr/>
            </a:pPr>
            <a:r>
              <a:rPr lang="en-GB" dirty="0" smtClean="0">
                <a:cs typeface="+mn-cs"/>
              </a:rPr>
              <a:t> </a:t>
            </a:r>
            <a:endParaRPr lang="en-US" dirty="0" smtClean="0">
              <a:cs typeface="+mn-cs"/>
            </a:endParaRPr>
          </a:p>
          <a:p>
            <a:pPr eaLnBrk="1" hangingPunct="1">
              <a:defRPr/>
            </a:pPr>
            <a:endParaRPr lang="en-AU" dirty="0" smtClean="0">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341438"/>
            <a:ext cx="8229600" cy="4679950"/>
          </a:xfrm>
        </p:spPr>
        <p:txBody>
          <a:bodyPr/>
          <a:lstStyle/>
          <a:p>
            <a:pPr eaLnBrk="1" hangingPunct="1">
              <a:defRPr/>
            </a:pPr>
            <a:r>
              <a:rPr lang="en-GB" b="1" dirty="0" smtClean="0">
                <a:cs typeface="+mn-cs"/>
              </a:rPr>
              <a:t>Education </a:t>
            </a:r>
            <a:endParaRPr lang="en-US" dirty="0" smtClean="0">
              <a:cs typeface="+mn-cs"/>
            </a:endParaRPr>
          </a:p>
          <a:p>
            <a:pPr eaLnBrk="1" hangingPunct="1">
              <a:defRPr/>
            </a:pPr>
            <a:r>
              <a:rPr lang="en-GB" dirty="0" smtClean="0">
                <a:cs typeface="+mn-cs"/>
              </a:rPr>
              <a:t>One in three of the 72 million children out of school in 2007 had a disability (the statistic has not been updated for the 61m currently out of school).</a:t>
            </a:r>
            <a:endParaRPr lang="en-US" dirty="0" smtClean="0">
              <a:cs typeface="+mn-cs"/>
            </a:endParaRPr>
          </a:p>
          <a:p>
            <a:pPr lvl="1" eaLnBrk="1" hangingPunct="1">
              <a:defRPr/>
            </a:pPr>
            <a:r>
              <a:rPr lang="en-GB" sz="1400" b="0" dirty="0" smtClean="0"/>
              <a:t>In Nepal it is estimated that 85% of all children out-of-school have a disability</a:t>
            </a:r>
          </a:p>
          <a:p>
            <a:pPr eaLnBrk="1" hangingPunct="1">
              <a:defRPr/>
            </a:pPr>
            <a:r>
              <a:rPr lang="en-GB" dirty="0" smtClean="0">
                <a:cs typeface="+mn-cs"/>
              </a:rPr>
              <a:t>Disability has a greater impact on access to education</a:t>
            </a:r>
            <a:r>
              <a:rPr lang="en-GB" b="1" dirty="0" smtClean="0">
                <a:cs typeface="+mn-cs"/>
              </a:rPr>
              <a:t> </a:t>
            </a:r>
            <a:r>
              <a:rPr lang="en-GB" dirty="0" smtClean="0">
                <a:cs typeface="+mn-cs"/>
              </a:rPr>
              <a:t>than gender, household economic status or rural/urban divide.</a:t>
            </a:r>
            <a:endParaRPr lang="en-US" dirty="0" smtClean="0">
              <a:cs typeface="+mn-cs"/>
            </a:endParaRPr>
          </a:p>
          <a:p>
            <a:pPr eaLnBrk="1" hangingPunct="1">
              <a:defRPr/>
            </a:pPr>
            <a:r>
              <a:rPr lang="en-GB" b="1" dirty="0" smtClean="0">
                <a:cs typeface="+mn-cs"/>
              </a:rPr>
              <a:t> </a:t>
            </a:r>
            <a:endParaRPr lang="en-US" dirty="0" smtClean="0">
              <a:cs typeface="+mn-cs"/>
            </a:endParaRPr>
          </a:p>
          <a:p>
            <a:pPr eaLnBrk="1" hangingPunct="1">
              <a:defRPr/>
            </a:pPr>
            <a:endParaRPr lang="en-AU" dirty="0" smtClean="0">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341438"/>
            <a:ext cx="8229600" cy="4679950"/>
          </a:xfrm>
        </p:spPr>
        <p:txBody>
          <a:bodyPr/>
          <a:lstStyle/>
          <a:p>
            <a:pPr eaLnBrk="1" hangingPunct="1">
              <a:defRPr/>
            </a:pPr>
            <a:r>
              <a:rPr lang="en-GB" b="1" dirty="0" smtClean="0">
                <a:cs typeface="+mn-cs"/>
              </a:rPr>
              <a:t>Gender </a:t>
            </a:r>
            <a:endParaRPr lang="en-US" dirty="0" smtClean="0">
              <a:cs typeface="+mn-cs"/>
            </a:endParaRPr>
          </a:p>
          <a:p>
            <a:pPr eaLnBrk="1" hangingPunct="1">
              <a:defRPr/>
            </a:pPr>
            <a:r>
              <a:rPr lang="en-GB" dirty="0" smtClean="0">
                <a:cs typeface="+mn-cs"/>
              </a:rPr>
              <a:t>Studies on women with disabilities in rural areas of many countries in the Asia-Pacific region have found that more than 80% have no independent means of livelihood and are totally dependent on others.</a:t>
            </a:r>
            <a:endParaRPr lang="en-US" dirty="0" smtClean="0">
              <a:cs typeface="+mn-cs"/>
            </a:endParaRPr>
          </a:p>
          <a:p>
            <a:pPr eaLnBrk="1" hangingPunct="1">
              <a:defRPr/>
            </a:pPr>
            <a:endParaRPr lang="en-US" dirty="0" smtClean="0">
              <a:cs typeface="+mn-cs"/>
            </a:endParaRPr>
          </a:p>
          <a:p>
            <a:pPr eaLnBrk="1" hangingPunct="1">
              <a:defRPr/>
            </a:pPr>
            <a:r>
              <a:rPr lang="en-GB" b="1" dirty="0" smtClean="0">
                <a:cs typeface="+mn-cs"/>
              </a:rPr>
              <a:t>Infrastructure </a:t>
            </a:r>
            <a:endParaRPr lang="en-US" dirty="0" smtClean="0">
              <a:cs typeface="+mn-cs"/>
            </a:endParaRPr>
          </a:p>
          <a:p>
            <a:pPr eaLnBrk="1" hangingPunct="1">
              <a:defRPr/>
            </a:pPr>
            <a:r>
              <a:rPr lang="en-GB" dirty="0" smtClean="0">
                <a:cs typeface="+mn-cs"/>
              </a:rPr>
              <a:t>The cost of integrating accessibility into new buildings and infrastructure can be negligible, amounting to less than 1% of the capital development cost. </a:t>
            </a:r>
            <a:endParaRPr lang="en-US" dirty="0" smtClean="0">
              <a:cs typeface="+mn-cs"/>
            </a:endParaRPr>
          </a:p>
          <a:p>
            <a:pPr eaLnBrk="1" hangingPunct="1">
              <a:defRPr/>
            </a:pPr>
            <a:r>
              <a:rPr lang="en-GB" b="1" dirty="0" smtClean="0">
                <a:cs typeface="+mn-cs"/>
              </a:rPr>
              <a:t> </a:t>
            </a:r>
            <a:endParaRPr lang="en-US" dirty="0" smtClean="0">
              <a:cs typeface="+mn-cs"/>
            </a:endParaRPr>
          </a:p>
          <a:p>
            <a:pPr eaLnBrk="1" hangingPunct="1">
              <a:defRPr/>
            </a:pPr>
            <a:endParaRPr lang="en-AU" dirty="0" smtClean="0">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412875"/>
            <a:ext cx="8229600" cy="4608513"/>
          </a:xfrm>
        </p:spPr>
        <p:txBody>
          <a:bodyPr/>
          <a:lstStyle/>
          <a:p>
            <a:pPr eaLnBrk="1" hangingPunct="1">
              <a:defRPr/>
            </a:pPr>
            <a:r>
              <a:rPr lang="en-GB" b="1" dirty="0" smtClean="0">
                <a:cs typeface="+mn-cs"/>
              </a:rPr>
              <a:t>Cost of exclusion of persons with disabilities</a:t>
            </a:r>
            <a:endParaRPr lang="en-US" dirty="0" smtClean="0">
              <a:cs typeface="+mn-cs"/>
            </a:endParaRPr>
          </a:p>
          <a:p>
            <a:pPr eaLnBrk="1" hangingPunct="1">
              <a:defRPr/>
            </a:pPr>
            <a:r>
              <a:rPr lang="en-GB" dirty="0" smtClean="0">
                <a:cs typeface="+mn-cs"/>
              </a:rPr>
              <a:t>In low and middle income countries the loss to GDP from the exclusion of people with disabilities from the labour market is estimated by ILO to be between 3 and 7% of GDP.</a:t>
            </a:r>
          </a:p>
          <a:p>
            <a:pPr eaLnBrk="1" hangingPunct="1">
              <a:defRPr/>
            </a:pPr>
            <a:endParaRPr lang="en-GB" dirty="0" smtClean="0">
              <a:cs typeface="+mn-cs"/>
            </a:endParaRPr>
          </a:p>
          <a:p>
            <a:pPr eaLnBrk="1" hangingPunct="1">
              <a:defRPr/>
            </a:pPr>
            <a:r>
              <a:rPr lang="en-GB" b="1" dirty="0" smtClean="0">
                <a:cs typeface="+mn-cs"/>
              </a:rPr>
              <a:t>Conflict and humanitarian </a:t>
            </a:r>
            <a:endParaRPr lang="en-US" dirty="0" smtClean="0">
              <a:cs typeface="+mn-cs"/>
            </a:endParaRPr>
          </a:p>
          <a:p>
            <a:pPr eaLnBrk="1" hangingPunct="1">
              <a:defRPr/>
            </a:pPr>
            <a:r>
              <a:rPr lang="en-GB" dirty="0" smtClean="0">
                <a:cs typeface="+mn-cs"/>
              </a:rPr>
              <a:t>One in five refugees in Jordan and Lebanon is affected by physical, sensory or intellectual impairment; one in seven is affected by chronic disease; one in 20 suffers from injury.</a:t>
            </a:r>
            <a:endParaRPr lang="en-US" dirty="0" smtClean="0">
              <a:cs typeface="+mn-cs"/>
            </a:endParaRPr>
          </a:p>
          <a:p>
            <a:pPr eaLnBrk="1" hangingPunct="1">
              <a:defRPr/>
            </a:pPr>
            <a:endParaRPr lang="en-US" dirty="0" smtClean="0">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2195513" y="1844675"/>
            <a:ext cx="4376737" cy="4491038"/>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b="1" dirty="0">
                <a:solidFill>
                  <a:srgbClr val="000000"/>
                </a:solidFill>
              </a:rPr>
              <a:t>DISABILITY</a:t>
            </a:r>
          </a:p>
          <a:p>
            <a:pPr algn="ctr">
              <a:defRPr/>
            </a:pPr>
            <a:r>
              <a:rPr lang="fr-FR" dirty="0">
                <a:solidFill>
                  <a:srgbClr val="000000"/>
                </a:solidFill>
              </a:rPr>
              <a:t> </a:t>
            </a:r>
            <a:r>
              <a:rPr lang="fr-FR" dirty="0" err="1">
                <a:solidFill>
                  <a:srgbClr val="000000"/>
                </a:solidFill>
              </a:rPr>
              <a:t>is</a:t>
            </a:r>
            <a:r>
              <a:rPr lang="fr-FR" dirty="0">
                <a:solidFill>
                  <a:srgbClr val="000000"/>
                </a:solidFill>
              </a:rPr>
              <a:t> a restriction of participation due to interaction </a:t>
            </a:r>
            <a:r>
              <a:rPr lang="fr-FR" dirty="0" err="1">
                <a:solidFill>
                  <a:srgbClr val="000000"/>
                </a:solidFill>
              </a:rPr>
              <a:t>between</a:t>
            </a:r>
            <a:r>
              <a:rPr lang="fr-FR" dirty="0">
                <a:solidFill>
                  <a:srgbClr val="000000"/>
                </a:solidFill>
              </a:rPr>
              <a:t> </a:t>
            </a:r>
            <a:r>
              <a:rPr lang="fr-FR" dirty="0" err="1">
                <a:solidFill>
                  <a:srgbClr val="000000"/>
                </a:solidFill>
              </a:rPr>
              <a:t>persons</a:t>
            </a:r>
            <a:r>
              <a:rPr lang="fr-FR" dirty="0">
                <a:solidFill>
                  <a:srgbClr val="000000"/>
                </a:solidFill>
              </a:rPr>
              <a:t> </a:t>
            </a:r>
            <a:r>
              <a:rPr lang="fr-FR" dirty="0" err="1">
                <a:solidFill>
                  <a:srgbClr val="000000"/>
                </a:solidFill>
              </a:rPr>
              <a:t>with</a:t>
            </a:r>
            <a:r>
              <a:rPr lang="fr-FR" dirty="0">
                <a:solidFill>
                  <a:srgbClr val="000000"/>
                </a:solidFill>
              </a:rPr>
              <a:t> an </a:t>
            </a:r>
            <a:r>
              <a:rPr lang="fr-FR" dirty="0" err="1">
                <a:solidFill>
                  <a:srgbClr val="000000"/>
                </a:solidFill>
              </a:rPr>
              <a:t>impairment</a:t>
            </a:r>
            <a:r>
              <a:rPr lang="fr-FR" dirty="0">
                <a:solidFill>
                  <a:srgbClr val="000000"/>
                </a:solidFill>
              </a:rPr>
              <a:t> and </a:t>
            </a:r>
            <a:r>
              <a:rPr lang="fr-FR" dirty="0" err="1">
                <a:solidFill>
                  <a:srgbClr val="000000"/>
                </a:solidFill>
              </a:rPr>
              <a:t>barriers</a:t>
            </a:r>
            <a:r>
              <a:rPr lang="fr-FR" dirty="0">
                <a:solidFill>
                  <a:srgbClr val="000000"/>
                </a:solidFill>
              </a:rPr>
              <a:t> and </a:t>
            </a:r>
            <a:r>
              <a:rPr lang="fr-FR" dirty="0" err="1">
                <a:solidFill>
                  <a:srgbClr val="000000"/>
                </a:solidFill>
              </a:rPr>
              <a:t>lack</a:t>
            </a:r>
            <a:r>
              <a:rPr lang="fr-FR" dirty="0">
                <a:solidFill>
                  <a:srgbClr val="000000"/>
                </a:solidFill>
              </a:rPr>
              <a:t> of support </a:t>
            </a:r>
          </a:p>
          <a:p>
            <a:pPr algn="ctr">
              <a:defRPr/>
            </a:pPr>
            <a:endParaRPr lang="fr-FR" dirty="0"/>
          </a:p>
          <a:p>
            <a:pPr algn="ctr">
              <a:defRPr/>
            </a:pPr>
            <a:endParaRPr lang="fr-FR" dirty="0"/>
          </a:p>
          <a:p>
            <a:pPr algn="ctr">
              <a:defRPr/>
            </a:pPr>
            <a:endParaRPr lang="fr-FR" dirty="0"/>
          </a:p>
          <a:p>
            <a:pPr algn="ctr">
              <a:defRPr/>
            </a:pPr>
            <a:endParaRPr lang="fr-FR" dirty="0"/>
          </a:p>
          <a:p>
            <a:pPr algn="ctr">
              <a:defRPr/>
            </a:pPr>
            <a:endParaRPr lang="fr-FR" dirty="0"/>
          </a:p>
          <a:p>
            <a:pPr algn="ctr">
              <a:defRPr/>
            </a:pPr>
            <a:endParaRPr lang="fr-FR" dirty="0"/>
          </a:p>
          <a:p>
            <a:pPr algn="ctr">
              <a:defRPr/>
            </a:pPr>
            <a:endParaRPr lang="fr-FR" dirty="0"/>
          </a:p>
          <a:p>
            <a:pPr algn="ctr">
              <a:defRPr/>
            </a:pPr>
            <a:endParaRPr lang="fr-FR" dirty="0"/>
          </a:p>
          <a:p>
            <a:pPr algn="ctr">
              <a:defRPr/>
            </a:pPr>
            <a:endParaRPr lang="fr-FR" dirty="0"/>
          </a:p>
          <a:p>
            <a:pPr algn="ctr">
              <a:defRPr/>
            </a:pPr>
            <a:endParaRPr lang="fr-FR" dirty="0"/>
          </a:p>
        </p:txBody>
      </p:sp>
      <p:sp>
        <p:nvSpPr>
          <p:cNvPr id="2" name="Rectangle 1"/>
          <p:cNvSpPr txBox="1">
            <a:spLocks noChangeArrowheads="1"/>
          </p:cNvSpPr>
          <p:nvPr/>
        </p:nvSpPr>
        <p:spPr bwMode="auto">
          <a:xfrm>
            <a:off x="2792413" y="2012950"/>
            <a:ext cx="3046412" cy="869950"/>
          </a:xfrm>
          <a:prstGeom prst="rect">
            <a:avLst/>
          </a:prstGeom>
          <a:noFill/>
          <a:ln w="9525">
            <a:noFill/>
            <a:round/>
            <a:headEnd/>
            <a:tailEnd/>
          </a:ln>
          <a:effectLst/>
        </p:spPr>
        <p:txBody>
          <a:bodyPr lIns="0" tIns="0" rIns="0" bIns="0" anchor="ctr"/>
          <a:lstStyle/>
          <a:p>
            <a:pPr algn="ctr" defTabSz="449263" hangingPunct="0">
              <a:lnSpc>
                <a:spcPct val="93000"/>
              </a:lnSpc>
              <a:buClr>
                <a:srgbClr val="000000"/>
              </a:buClr>
              <a:buSzPct val="45000"/>
              <a:buFont typeface="Wingdings" pitchFamily="-109"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GB" sz="4400" kern="0" dirty="0">
              <a:solidFill>
                <a:srgbClr val="000000"/>
              </a:solidFill>
              <a:ea typeface="Lucida Sans Unicode" pitchFamily="-109" charset="-52"/>
              <a:cs typeface="+mn-cs"/>
            </a:endParaRPr>
          </a:p>
        </p:txBody>
      </p:sp>
      <p:sp>
        <p:nvSpPr>
          <p:cNvPr id="5" name="AutoShape 5"/>
          <p:cNvSpPr>
            <a:spLocks noChangeArrowheads="1"/>
          </p:cNvSpPr>
          <p:nvPr/>
        </p:nvSpPr>
        <p:spPr bwMode="auto">
          <a:xfrm>
            <a:off x="571500" y="1449388"/>
            <a:ext cx="2192338" cy="1673225"/>
          </a:xfrm>
          <a:prstGeom prst="roundRect">
            <a:avLst>
              <a:gd name="adj" fmla="val 352"/>
            </a:avLst>
          </a:prstGeom>
          <a:gradFill rotWithShape="1">
            <a:gsLst>
              <a:gs pos="0">
                <a:srgbClr val="F18E00">
                  <a:tint val="100000"/>
                  <a:shade val="100000"/>
                  <a:satMod val="130000"/>
                </a:srgbClr>
              </a:gs>
              <a:gs pos="100000">
                <a:srgbClr val="F18E00">
                  <a:tint val="50000"/>
                  <a:shade val="100000"/>
                  <a:satMod val="350000"/>
                </a:srgbClr>
              </a:gs>
            </a:gsLst>
            <a:lin ang="16200000" scaled="0"/>
          </a:gradFill>
          <a:ln w="9525" cap="flat" cmpd="sng" algn="ctr">
            <a:solidFill>
              <a:srgbClr val="F18E00">
                <a:shade val="95000"/>
                <a:satMod val="105000"/>
              </a:srgbClr>
            </a:solidFill>
            <a:prstDash val="solid"/>
            <a:headEnd/>
            <a:tailEnd/>
          </a:ln>
          <a:effectLst>
            <a:outerShdw blurRad="40000" dist="23000" dir="5400000" rotWithShape="0">
              <a:srgbClr val="000000">
                <a:alpha val="35000"/>
              </a:srgbClr>
            </a:outerShdw>
          </a:effectLst>
        </p:spPr>
        <p:txBody>
          <a:bodyPr lIns="90000" tIns="45000" rIns="90000" bIns="45000" anchor="ctr" anchorCtr="1"/>
          <a:lstStyle/>
          <a:p>
            <a:pPr algn="ctr" defTabSz="457200">
              <a:tabLst>
                <a:tab pos="723900" algn="l"/>
                <a:tab pos="1447800" algn="l"/>
              </a:tabLst>
              <a:defRPr/>
            </a:pPr>
            <a:r>
              <a:rPr lang="en-GB" b="1" kern="0" dirty="0">
                <a:solidFill>
                  <a:srgbClr val="000000"/>
                </a:solidFill>
                <a:cs typeface="+mn-cs"/>
              </a:rPr>
              <a:t>PERSONS</a:t>
            </a:r>
          </a:p>
          <a:p>
            <a:pPr algn="ctr" defTabSz="457200">
              <a:tabLst>
                <a:tab pos="723900" algn="l"/>
                <a:tab pos="1447800" algn="l"/>
              </a:tabLst>
              <a:defRPr/>
            </a:pPr>
            <a:r>
              <a:rPr lang="en-GB" b="1" kern="0" dirty="0">
                <a:solidFill>
                  <a:srgbClr val="000000"/>
                </a:solidFill>
                <a:cs typeface="+mn-cs"/>
              </a:rPr>
              <a:t>Gender, age, impairments,</a:t>
            </a:r>
          </a:p>
          <a:p>
            <a:pPr algn="ctr" defTabSz="457200">
              <a:tabLst>
                <a:tab pos="723900" algn="l"/>
                <a:tab pos="1447800" algn="l"/>
              </a:tabLst>
              <a:defRPr/>
            </a:pPr>
            <a:r>
              <a:rPr lang="en-GB" b="1" kern="0" dirty="0">
                <a:solidFill>
                  <a:srgbClr val="000000"/>
                </a:solidFill>
                <a:cs typeface="+mn-cs"/>
              </a:rPr>
              <a:t>Ethnic group…</a:t>
            </a:r>
          </a:p>
          <a:p>
            <a:pPr algn="ctr" defTabSz="457200">
              <a:tabLst>
                <a:tab pos="723900" algn="l"/>
                <a:tab pos="1447800" algn="l"/>
              </a:tabLst>
              <a:defRPr/>
            </a:pPr>
            <a:endParaRPr lang="en-GB" b="1" kern="0" dirty="0">
              <a:solidFill>
                <a:srgbClr val="000000"/>
              </a:solidFill>
              <a:cs typeface="+mn-cs"/>
            </a:endParaRPr>
          </a:p>
        </p:txBody>
      </p:sp>
      <p:sp>
        <p:nvSpPr>
          <p:cNvPr id="9" name="AutoShape 9"/>
          <p:cNvSpPr>
            <a:spLocks noChangeArrowheads="1"/>
          </p:cNvSpPr>
          <p:nvPr/>
        </p:nvSpPr>
        <p:spPr bwMode="auto">
          <a:xfrm>
            <a:off x="5929313" y="1449388"/>
            <a:ext cx="2674937" cy="1673225"/>
          </a:xfrm>
          <a:prstGeom prst="roundRect">
            <a:avLst>
              <a:gd name="adj" fmla="val 273"/>
            </a:avLst>
          </a:prstGeom>
          <a:ln>
            <a:headEnd/>
            <a:tailEnd/>
          </a:ln>
        </p:spPr>
        <p:style>
          <a:lnRef idx="1">
            <a:schemeClr val="accent6"/>
          </a:lnRef>
          <a:fillRef idx="2">
            <a:schemeClr val="accent6"/>
          </a:fillRef>
          <a:effectRef idx="1">
            <a:schemeClr val="accent6"/>
          </a:effectRef>
          <a:fontRef idx="minor">
            <a:schemeClr val="dk1"/>
          </a:fontRef>
        </p:style>
        <p:txBody>
          <a:bodyPr lIns="90000" tIns="45000" rIns="90000" bIns="45000" anchor="ctr" anchorCtr="1"/>
          <a:lstStyle/>
          <a:p>
            <a:pPr algn="ctr" defTabSz="457200">
              <a:tabLst>
                <a:tab pos="723900" algn="l"/>
                <a:tab pos="1447800" algn="l"/>
                <a:tab pos="2171700" algn="l"/>
                <a:tab pos="2895600" algn="l"/>
              </a:tabLst>
              <a:defRPr/>
            </a:pPr>
            <a:r>
              <a:rPr lang="en-GB" b="1" kern="0" dirty="0">
                <a:solidFill>
                  <a:srgbClr val="000000"/>
                </a:solidFill>
              </a:rPr>
              <a:t>ENVIRONMENT</a:t>
            </a:r>
          </a:p>
          <a:p>
            <a:pPr algn="ctr" defTabSz="457200">
              <a:tabLst>
                <a:tab pos="723900" algn="l"/>
                <a:tab pos="1447800" algn="l"/>
                <a:tab pos="2171700" algn="l"/>
                <a:tab pos="2895600" algn="l"/>
              </a:tabLst>
              <a:defRPr/>
            </a:pPr>
            <a:endParaRPr lang="en-GB" b="1" kern="0" dirty="0">
              <a:solidFill>
                <a:srgbClr val="000000"/>
              </a:solidFill>
            </a:endParaRPr>
          </a:p>
          <a:p>
            <a:pPr algn="ctr" defTabSz="457200">
              <a:tabLst>
                <a:tab pos="723900" algn="l"/>
                <a:tab pos="1447800" algn="l"/>
                <a:tab pos="2171700" algn="l"/>
                <a:tab pos="2895600" algn="l"/>
              </a:tabLst>
              <a:defRPr/>
            </a:pPr>
            <a:r>
              <a:rPr lang="en-GB" b="1" kern="0" dirty="0">
                <a:solidFill>
                  <a:srgbClr val="000000"/>
                </a:solidFill>
              </a:rPr>
              <a:t>Barriers? (to be removed)</a:t>
            </a:r>
          </a:p>
          <a:p>
            <a:pPr algn="ctr" defTabSz="457200">
              <a:tabLst>
                <a:tab pos="723900" algn="l"/>
                <a:tab pos="1447800" algn="l"/>
                <a:tab pos="2171700" algn="l"/>
                <a:tab pos="2895600" algn="l"/>
              </a:tabLst>
              <a:defRPr/>
            </a:pPr>
            <a:r>
              <a:rPr lang="en-GB" b="1" kern="0" dirty="0">
                <a:solidFill>
                  <a:srgbClr val="000000"/>
                </a:solidFill>
              </a:rPr>
              <a:t>Support? (to be provided) </a:t>
            </a:r>
          </a:p>
          <a:p>
            <a:pPr algn="ctr" defTabSz="457200">
              <a:tabLst>
                <a:tab pos="723900" algn="l"/>
                <a:tab pos="1447800" algn="l"/>
                <a:tab pos="2171700" algn="l"/>
                <a:tab pos="2895600" algn="l"/>
              </a:tabLst>
              <a:defRPr/>
            </a:pPr>
            <a:endParaRPr lang="en-GB" b="1" kern="0" dirty="0">
              <a:solidFill>
                <a:srgbClr val="000000"/>
              </a:solidFill>
            </a:endParaRPr>
          </a:p>
        </p:txBody>
      </p:sp>
      <p:grpSp>
        <p:nvGrpSpPr>
          <p:cNvPr id="19461" name="Grouper 7"/>
          <p:cNvGrpSpPr>
            <a:grpSpLocks/>
          </p:cNvGrpSpPr>
          <p:nvPr/>
        </p:nvGrpSpPr>
        <p:grpSpPr bwMode="auto">
          <a:xfrm>
            <a:off x="1068388" y="3249613"/>
            <a:ext cx="6519862" cy="1377950"/>
            <a:chOff x="1068917" y="3249083"/>
            <a:chExt cx="6519333" cy="1379004"/>
          </a:xfrm>
        </p:grpSpPr>
        <p:sp>
          <p:nvSpPr>
            <p:cNvPr id="13" name="AutoShape 13"/>
            <p:cNvSpPr>
              <a:spLocks noChangeArrowheads="1"/>
            </p:cNvSpPr>
            <p:nvPr/>
          </p:nvSpPr>
          <p:spPr bwMode="auto">
            <a:xfrm>
              <a:off x="3664268" y="3889334"/>
              <a:ext cx="1461969" cy="738753"/>
            </a:xfrm>
            <a:prstGeom prst="octagon">
              <a:avLst>
                <a:gd name="adj" fmla="val 23148"/>
              </a:avLst>
            </a:prstGeom>
            <a:ln>
              <a:headEnd/>
              <a:tailEnd/>
            </a:ln>
          </p:spPr>
          <p:style>
            <a:lnRef idx="1">
              <a:schemeClr val="dk1"/>
            </a:lnRef>
            <a:fillRef idx="2">
              <a:schemeClr val="dk1"/>
            </a:fillRef>
            <a:effectRef idx="1">
              <a:schemeClr val="dk1"/>
            </a:effectRef>
            <a:fontRef idx="minor">
              <a:schemeClr val="dk1"/>
            </a:fontRef>
          </p:style>
          <p:txBody>
            <a:bodyPr wrap="none" lIns="90000" tIns="45000" rIns="90000" bIns="45000" anchor="ctr"/>
            <a:lstStyle/>
            <a:p>
              <a:pPr algn="ctr" defTabSz="457200">
                <a:tabLst>
                  <a:tab pos="723900" algn="l"/>
                </a:tabLst>
                <a:defRPr/>
              </a:pPr>
              <a:r>
                <a:rPr lang="en-GB" sz="1400" b="1" kern="0" dirty="0">
                  <a:solidFill>
                    <a:srgbClr val="000000"/>
                  </a:solidFill>
                  <a:latin typeface="Arial" charset="0"/>
                  <a:ea typeface="ＭＳ Ｐゴシック" pitchFamily="34" charset="-128"/>
                </a:rPr>
                <a:t>Interaction</a:t>
              </a:r>
            </a:p>
          </p:txBody>
        </p:sp>
        <p:sp>
          <p:nvSpPr>
            <p:cNvPr id="14" name="AutoShape 14"/>
            <p:cNvSpPr>
              <a:spLocks noChangeArrowheads="1"/>
            </p:cNvSpPr>
            <p:nvPr/>
          </p:nvSpPr>
          <p:spPr bwMode="auto">
            <a:xfrm flipH="1">
              <a:off x="1068917" y="3249083"/>
              <a:ext cx="2382944" cy="1276061"/>
            </a:xfrm>
            <a:custGeom>
              <a:avLst/>
              <a:gdLst>
                <a:gd name="T0" fmla="*/ 1186775 w 21600"/>
                <a:gd name="T1" fmla="*/ 0 h 21600"/>
                <a:gd name="T2" fmla="*/ 754301 w 21600"/>
                <a:gd name="T3" fmla="*/ 304759 h 21600"/>
                <a:gd name="T4" fmla="*/ 457138 w 21600"/>
                <a:gd name="T5" fmla="*/ 502867 h 21600"/>
                <a:gd name="T6" fmla="*/ 0 w 21600"/>
                <a:gd name="T7" fmla="*/ 791184 h 21600"/>
                <a:gd name="T8" fmla="*/ 457138 w 21600"/>
                <a:gd name="T9" fmla="*/ 1079500 h 21600"/>
                <a:gd name="T10" fmla="*/ 917425 w 21600"/>
                <a:gd name="T11" fmla="*/ 918475 h 21600"/>
                <a:gd name="T12" fmla="*/ 1377712 w 21600"/>
                <a:gd name="T13" fmla="*/ 611617 h 21600"/>
                <a:gd name="T14" fmla="*/ 1619250 w 21600"/>
                <a:gd name="T15" fmla="*/ 304759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2692 w 21600"/>
                <a:gd name="T25" fmla="*/ 13284 h 21600"/>
                <a:gd name="T26" fmla="*/ 18378 w 21600"/>
                <a:gd name="T27" fmla="*/ 1837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831" y="0"/>
                  </a:moveTo>
                  <a:lnTo>
                    <a:pt x="10062" y="6098"/>
                  </a:lnTo>
                  <a:lnTo>
                    <a:pt x="13284" y="6098"/>
                  </a:lnTo>
                  <a:lnTo>
                    <a:pt x="13284" y="13284"/>
                  </a:lnTo>
                  <a:lnTo>
                    <a:pt x="6098" y="13284"/>
                  </a:lnTo>
                  <a:lnTo>
                    <a:pt x="6098" y="10062"/>
                  </a:lnTo>
                  <a:lnTo>
                    <a:pt x="0" y="15831"/>
                  </a:lnTo>
                  <a:lnTo>
                    <a:pt x="6098" y="21600"/>
                  </a:lnTo>
                  <a:lnTo>
                    <a:pt x="6098" y="18378"/>
                  </a:lnTo>
                  <a:lnTo>
                    <a:pt x="18378" y="18378"/>
                  </a:lnTo>
                  <a:lnTo>
                    <a:pt x="18378" y="6098"/>
                  </a:lnTo>
                  <a:lnTo>
                    <a:pt x="21600" y="6098"/>
                  </a:lnTo>
                  <a:lnTo>
                    <a:pt x="15831" y="0"/>
                  </a:lnTo>
                  <a:close/>
                </a:path>
              </a:pathLst>
            </a:custGeom>
            <a:gradFill rotWithShape="1">
              <a:gsLst>
                <a:gs pos="0">
                  <a:srgbClr val="F18E00">
                    <a:tint val="100000"/>
                    <a:shade val="100000"/>
                    <a:satMod val="130000"/>
                  </a:srgbClr>
                </a:gs>
                <a:gs pos="100000">
                  <a:srgbClr val="F18E00">
                    <a:tint val="50000"/>
                    <a:shade val="100000"/>
                    <a:satMod val="350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p>
              <a:pPr defTabSz="457200">
                <a:defRPr/>
              </a:pPr>
              <a:endParaRPr lang="en-US" kern="0">
                <a:solidFill>
                  <a:prstClr val="white"/>
                </a:solidFill>
                <a:cs typeface="+mn-cs"/>
              </a:endParaRPr>
            </a:p>
          </p:txBody>
        </p:sp>
        <p:sp>
          <p:nvSpPr>
            <p:cNvPr id="15" name="AutoShape 15"/>
            <p:cNvSpPr>
              <a:spLocks noChangeArrowheads="1"/>
            </p:cNvSpPr>
            <p:nvPr/>
          </p:nvSpPr>
          <p:spPr bwMode="auto">
            <a:xfrm>
              <a:off x="5288150" y="3249083"/>
              <a:ext cx="2300100" cy="1275737"/>
            </a:xfrm>
            <a:custGeom>
              <a:avLst/>
              <a:gdLst>
                <a:gd name="T0" fmla="*/ 1186775 w 21600"/>
                <a:gd name="T1" fmla="*/ 0 h 21600"/>
                <a:gd name="T2" fmla="*/ 754301 w 21600"/>
                <a:gd name="T3" fmla="*/ 304759 h 21600"/>
                <a:gd name="T4" fmla="*/ 457138 w 21600"/>
                <a:gd name="T5" fmla="*/ 502867 h 21600"/>
                <a:gd name="T6" fmla="*/ 0 w 21600"/>
                <a:gd name="T7" fmla="*/ 791184 h 21600"/>
                <a:gd name="T8" fmla="*/ 457138 w 21600"/>
                <a:gd name="T9" fmla="*/ 1079500 h 21600"/>
                <a:gd name="T10" fmla="*/ 917425 w 21600"/>
                <a:gd name="T11" fmla="*/ 918475 h 21600"/>
                <a:gd name="T12" fmla="*/ 1377712 w 21600"/>
                <a:gd name="T13" fmla="*/ 611617 h 21600"/>
                <a:gd name="T14" fmla="*/ 1619250 w 21600"/>
                <a:gd name="T15" fmla="*/ 304759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2692 w 21600"/>
                <a:gd name="T25" fmla="*/ 13284 h 21600"/>
                <a:gd name="T26" fmla="*/ 18378 w 21600"/>
                <a:gd name="T27" fmla="*/ 1837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831" y="0"/>
                  </a:moveTo>
                  <a:lnTo>
                    <a:pt x="10062" y="6098"/>
                  </a:lnTo>
                  <a:lnTo>
                    <a:pt x="13284" y="6098"/>
                  </a:lnTo>
                  <a:lnTo>
                    <a:pt x="13284" y="13284"/>
                  </a:lnTo>
                  <a:lnTo>
                    <a:pt x="6098" y="13284"/>
                  </a:lnTo>
                  <a:lnTo>
                    <a:pt x="6098" y="10062"/>
                  </a:lnTo>
                  <a:lnTo>
                    <a:pt x="0" y="15831"/>
                  </a:lnTo>
                  <a:lnTo>
                    <a:pt x="6098" y="21600"/>
                  </a:lnTo>
                  <a:lnTo>
                    <a:pt x="6098" y="18378"/>
                  </a:lnTo>
                  <a:lnTo>
                    <a:pt x="18378" y="18378"/>
                  </a:lnTo>
                  <a:lnTo>
                    <a:pt x="18378" y="6098"/>
                  </a:lnTo>
                  <a:lnTo>
                    <a:pt x="21600" y="6098"/>
                  </a:lnTo>
                  <a:lnTo>
                    <a:pt x="15831" y="0"/>
                  </a:lnTo>
                  <a:close/>
                </a:path>
              </a:pathLst>
            </a:cu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defTabSz="457200">
                <a:defRPr/>
              </a:pPr>
              <a:endParaRPr lang="en-US" kern="0">
                <a:solidFill>
                  <a:prstClr val="white"/>
                </a:solidFill>
              </a:endParaRPr>
            </a:p>
          </p:txBody>
        </p:sp>
      </p:grpSp>
      <p:sp>
        <p:nvSpPr>
          <p:cNvPr id="18" name="AutoShape 3"/>
          <p:cNvSpPr>
            <a:spLocks noChangeArrowheads="1"/>
          </p:cNvSpPr>
          <p:nvPr/>
        </p:nvSpPr>
        <p:spPr bwMode="auto">
          <a:xfrm>
            <a:off x="649288" y="5202238"/>
            <a:ext cx="1384300" cy="1127125"/>
          </a:xfrm>
          <a:prstGeom prst="smileyFace">
            <a:avLst>
              <a:gd name="adj" fmla="val -4653"/>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pPr defTabSz="457200">
              <a:defRPr/>
            </a:pPr>
            <a:endParaRPr lang="en-US" kern="0">
              <a:solidFill>
                <a:srgbClr val="333333"/>
              </a:solidFill>
              <a:latin typeface="Arial" charset="0"/>
              <a:ea typeface="ＭＳ Ｐゴシック" pitchFamily="34" charset="-128"/>
            </a:endParaRPr>
          </a:p>
        </p:txBody>
      </p:sp>
      <p:sp>
        <p:nvSpPr>
          <p:cNvPr id="19" name="AutoShape 4"/>
          <p:cNvSpPr>
            <a:spLocks noChangeArrowheads="1"/>
          </p:cNvSpPr>
          <p:nvPr/>
        </p:nvSpPr>
        <p:spPr bwMode="auto">
          <a:xfrm>
            <a:off x="6757988" y="5202238"/>
            <a:ext cx="1468437" cy="1144587"/>
          </a:xfrm>
          <a:prstGeom prst="smileyFace">
            <a:avLst>
              <a:gd name="adj" fmla="val 4653"/>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pPr defTabSz="457200">
              <a:defRPr/>
            </a:pPr>
            <a:endParaRPr lang="en-US">
              <a:solidFill>
                <a:srgbClr val="333333"/>
              </a:solidFill>
              <a:latin typeface="Arial" charset="0"/>
              <a:ea typeface="ＭＳ Ｐゴシック" pitchFamily="34" charset="-128"/>
            </a:endParaRPr>
          </a:p>
        </p:txBody>
      </p:sp>
      <p:sp>
        <p:nvSpPr>
          <p:cNvPr id="20" name="Flèche à trois pointes 19"/>
          <p:cNvSpPr/>
          <p:nvPr/>
        </p:nvSpPr>
        <p:spPr>
          <a:xfrm>
            <a:off x="2117725" y="4702175"/>
            <a:ext cx="4562475" cy="1438275"/>
          </a:xfrm>
          <a:prstGeom prst="leftRightUpArrow">
            <a:avLst/>
          </a:prstGeom>
          <a:solidFill>
            <a:srgbClr val="92D050"/>
          </a:solidFill>
        </p:spPr>
        <p:style>
          <a:lnRef idx="1">
            <a:schemeClr val="accent3"/>
          </a:lnRef>
          <a:fillRef idx="3">
            <a:schemeClr val="accent3"/>
          </a:fillRef>
          <a:effectRef idx="2">
            <a:schemeClr val="accent3"/>
          </a:effectRef>
          <a:fontRef idx="minor">
            <a:schemeClr val="lt1"/>
          </a:fontRef>
        </p:style>
        <p:txBody>
          <a:bodyPr anchor="ctr"/>
          <a:lstStyle/>
          <a:p>
            <a:pPr algn="ctr">
              <a:defRPr/>
            </a:pPr>
            <a:r>
              <a:rPr lang="fr-FR" sz="1800" b="1" dirty="0">
                <a:solidFill>
                  <a:srgbClr val="000000"/>
                </a:solidFill>
              </a:rPr>
              <a:t>-       Social participation     +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P spid="18" grpId="0" animBg="1"/>
      <p:bldP spid="19" grpId="0" animBg="1"/>
      <p:bldP spid="20" grpId="0" animBg="1"/>
    </p:bldLst>
  </p:timing>
</p:sld>
</file>

<file path=ppt/theme/theme1.xml><?xml version="1.0" encoding="utf-8"?>
<a:theme xmlns:a="http://schemas.openxmlformats.org/drawingml/2006/main" name="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ＭＳ Ｐゴシック"/>
        <a:cs typeface=""/>
      </a:majorFont>
      <a:minorFont>
        <a:latin typeface="Verdana"/>
        <a:ea typeface="ＭＳ Ｐゴシック"/>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a:ln>
              <a:noFill/>
            </a:ln>
            <a:solidFill>
              <a:srgbClr val="0F5494"/>
            </a:solidFill>
            <a:effectLst/>
            <a:latin typeface="Verdana"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a:ln>
              <a:noFill/>
            </a:ln>
            <a:solidFill>
              <a:srgbClr val="0F5494"/>
            </a:solidFill>
            <a:effectLst/>
            <a:latin typeface="Verdana" charset="0"/>
            <a:ea typeface="ＭＳ Ｐゴシック"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3139</TotalTime>
  <Words>3089</Words>
  <Application>Microsoft Office PowerPoint</Application>
  <PresentationFormat>On-screen Show (4:3)</PresentationFormat>
  <Paragraphs>386</Paragraphs>
  <Slides>41</Slides>
  <Notes>16</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Slide_Master</vt:lpstr>
      <vt:lpstr>Leave no one behind </vt:lpstr>
      <vt:lpstr>World Disability Report</vt:lpstr>
      <vt:lpstr>PowerPoint Presentation</vt:lpstr>
      <vt:lpstr>Few more facts about persons with disabilities </vt:lpstr>
      <vt:lpstr>PowerPoint Presentation</vt:lpstr>
      <vt:lpstr>PowerPoint Presentation</vt:lpstr>
      <vt:lpstr>PowerPoint Presentation</vt:lpstr>
      <vt:lpstr>PowerPoint Presentation</vt:lpstr>
      <vt:lpstr>PowerPoint Presentation</vt:lpstr>
      <vt:lpstr>The virtous circle of inclusion</vt:lpstr>
      <vt:lpstr>Diversity of persons with disabilities, support needs and barriers removals </vt:lpstr>
      <vt:lpstr>PowerPoint Presentation</vt:lpstr>
      <vt:lpstr>PowerPoint Presentation</vt:lpstr>
      <vt:lpstr>PowerPoint Presentation</vt:lpstr>
      <vt:lpstr>PowerPoint Presentation</vt:lpstr>
      <vt:lpstr>PowerPoint Presentation</vt:lpstr>
      <vt:lpstr>PowerPoint Presentation</vt:lpstr>
      <vt:lpstr>Human rights approach</vt:lpstr>
      <vt:lpstr>the convention on the rights of persons with disabilities </vt:lpstr>
      <vt:lpstr>Purpose of Convention (Article 1)</vt:lpstr>
      <vt:lpstr>Convention facts</vt:lpstr>
      <vt:lpstr>A Paradigm Shift</vt:lpstr>
      <vt:lpstr>Convention Structure</vt:lpstr>
      <vt:lpstr>Convention Structure</vt:lpstr>
      <vt:lpstr>General Principles (Article 3)</vt:lpstr>
      <vt:lpstr>General obligations (art 4)</vt:lpstr>
      <vt:lpstr>Participation and Inclusion</vt:lpstr>
      <vt:lpstr>Discrimination on the basis of disability</vt:lpstr>
      <vt:lpstr>Equality and Non discrimination</vt:lpstr>
      <vt:lpstr>Reasonable accommodation</vt:lpstr>
      <vt:lpstr>Accessibility</vt:lpstr>
      <vt:lpstr>Accessibility</vt:lpstr>
      <vt:lpstr>Fiji constitution</vt:lpstr>
      <vt:lpstr>Article 19: Living independently and being included in the community</vt:lpstr>
      <vt:lpstr>CRPD pay specific attention to </vt:lpstr>
      <vt:lpstr>How much is spent for support to persons with disabilities ?</vt:lpstr>
      <vt:lpstr>Effective Participation of DPOs</vt:lpstr>
      <vt:lpstr>No-gap Policy</vt:lpstr>
      <vt:lpstr>Provisions for implementation</vt:lpstr>
      <vt:lpstr>What can you do?</vt:lpstr>
      <vt:lpstr>PowerPoint Presentation</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turneem</dc:creator>
  <cp:lastModifiedBy>MCE</cp:lastModifiedBy>
  <cp:revision>114</cp:revision>
  <dcterms:created xsi:type="dcterms:W3CDTF">2011-10-28T10:25:18Z</dcterms:created>
  <dcterms:modified xsi:type="dcterms:W3CDTF">2016-02-08T16:58:40Z</dcterms:modified>
</cp:coreProperties>
</file>