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handoutMasterIdLst>
    <p:handoutMasterId r:id="rId26"/>
  </p:handoutMasterIdLst>
  <p:sldIdLst>
    <p:sldId id="280" r:id="rId2"/>
    <p:sldId id="287" r:id="rId3"/>
    <p:sldId id="284" r:id="rId4"/>
    <p:sldId id="294" r:id="rId5"/>
    <p:sldId id="301" r:id="rId6"/>
    <p:sldId id="292" r:id="rId7"/>
    <p:sldId id="383" r:id="rId8"/>
    <p:sldId id="384" r:id="rId9"/>
    <p:sldId id="305" r:id="rId10"/>
    <p:sldId id="307" r:id="rId11"/>
    <p:sldId id="385" r:id="rId12"/>
    <p:sldId id="309" r:id="rId13"/>
    <p:sldId id="389" r:id="rId14"/>
    <p:sldId id="310" r:id="rId15"/>
    <p:sldId id="388" r:id="rId16"/>
    <p:sldId id="311" r:id="rId17"/>
    <p:sldId id="386" r:id="rId18"/>
    <p:sldId id="387" r:id="rId19"/>
    <p:sldId id="369" r:id="rId20"/>
    <p:sldId id="370" r:id="rId21"/>
    <p:sldId id="375" r:id="rId22"/>
    <p:sldId id="376"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87628"/>
  </p:normalViewPr>
  <p:slideViewPr>
    <p:cSldViewPr snapToGrid="0" snapToObjects="1">
      <p:cViewPr varScale="1">
        <p:scale>
          <a:sx n="56" d="100"/>
          <a:sy n="56" d="100"/>
        </p:scale>
        <p:origin x="1080"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3840" y="1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6171B8-898F-3A41-A57C-8E5A5DBFFEE1}" type="datetimeFigureOut">
              <a:rPr lang="en-US" smtClean="0"/>
              <a:t>2/23/16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38DE05-2702-D043-84EB-E2D87423B5A8}" type="slidenum">
              <a:rPr lang="en-US" smtClean="0"/>
              <a:t>‹#›</a:t>
            </a:fld>
            <a:endParaRPr lang="en-US"/>
          </a:p>
        </p:txBody>
      </p:sp>
    </p:spTree>
    <p:extLst>
      <p:ext uri="{BB962C8B-B14F-4D97-AF65-F5344CB8AC3E}">
        <p14:creationId xmlns:p14="http://schemas.microsoft.com/office/powerpoint/2010/main" val="408247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0328F-1585-5642-9633-890E6665D417}" type="datetimeFigureOut">
              <a:rPr lang="en-US" smtClean="0"/>
              <a:t>2/23/16</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5E3F3-A808-F845-84D4-9A83B5D196A3}" type="slidenum">
              <a:rPr lang="fr-BE" smtClean="0"/>
              <a:t>‹#›</a:t>
            </a:fld>
            <a:endParaRPr lang="fr-BE"/>
          </a:p>
        </p:txBody>
      </p:sp>
    </p:spTree>
    <p:extLst>
      <p:ext uri="{BB962C8B-B14F-4D97-AF65-F5344CB8AC3E}">
        <p14:creationId xmlns:p14="http://schemas.microsoft.com/office/powerpoint/2010/main" val="3378436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4478E-B15C-D04C-8DE0-BFC58299C633}" type="slidenum">
              <a:rPr lang="en-US" altLang="en-US"/>
              <a:pPr/>
              <a:t>2</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fr-FR" altLang="en-US"/>
          </a:p>
        </p:txBody>
      </p:sp>
    </p:spTree>
    <p:extLst>
      <p:ext uri="{BB962C8B-B14F-4D97-AF65-F5344CB8AC3E}">
        <p14:creationId xmlns:p14="http://schemas.microsoft.com/office/powerpoint/2010/main" val="36522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3F213FA-4057-CF42-8917-A38EE2D13D3A}" type="slidenum">
              <a:rPr lang="en-GB" altLang="en-US" sz="1200"/>
              <a:pPr eaLnBrk="1" hangingPunct="1"/>
              <a:t>5</a:t>
            </a:fld>
            <a:endParaRPr lang="en-GB"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ea typeface="ＭＳ Ｐゴシック" charset="-128"/>
              </a:rPr>
              <a:t>The EC Policy</a:t>
            </a:r>
            <a:endParaRPr lang="en-GB" altLang="en-US" dirty="0">
              <a:ea typeface="ＭＳ Ｐゴシック" charset="-128"/>
            </a:endParaRPr>
          </a:p>
          <a:p>
            <a:pPr eaLnBrk="1" hangingPunct="1"/>
            <a:endParaRPr lang="en-GB" altLang="en-US" dirty="0">
              <a:ea typeface="ＭＳ Ｐゴシック" charset="-128"/>
            </a:endParaRPr>
          </a:p>
          <a:p>
            <a:pPr eaLnBrk="1" hangingPunct="1"/>
            <a:r>
              <a:rPr lang="en-GB" altLang="en-US" dirty="0">
                <a:ea typeface="ＭＳ Ｐゴシック" charset="-128"/>
              </a:rPr>
              <a:t>Gender Equality  is a principle, an objective, and a task for the EU and is enshrined in the EU Treaty and in the Charter of Fundamental rights of the European Union (2000). </a:t>
            </a:r>
            <a:endParaRPr lang="en-GB" altLang="en-US" b="1" i="1" dirty="0">
              <a:ea typeface="ＭＳ Ｐゴシック" charset="-128"/>
            </a:endParaRPr>
          </a:p>
          <a:p>
            <a:pPr eaLnBrk="1" hangingPunct="1"/>
            <a:endParaRPr lang="en-GB" altLang="en-US" b="1" i="1" dirty="0">
              <a:ea typeface="ＭＳ Ｐゴシック" charset="-128"/>
            </a:endParaRPr>
          </a:p>
          <a:p>
            <a:pPr eaLnBrk="1" hangingPunct="1"/>
            <a:r>
              <a:rPr lang="en-GB" altLang="en-US" b="1" i="1" dirty="0">
                <a:ea typeface="ＭＳ Ｐゴシック" charset="-128"/>
              </a:rPr>
              <a:t>The Communication and Programme of Action for the Mainstreaming of Gender Equality in Community Development Co-operation (COM) (2001) 295</a:t>
            </a:r>
            <a:r>
              <a:rPr lang="en-GB" altLang="en-US" dirty="0">
                <a:ea typeface="ＭＳ Ｐゴシック" charset="-128"/>
              </a:rPr>
              <a:t>, considers gender equality as a key development objective both because it is a human right and because the contribution of women to development and their enjoyment of its benefits is as a key factor to poverty reduction.</a:t>
            </a:r>
          </a:p>
          <a:p>
            <a:pPr eaLnBrk="1" hangingPunct="1"/>
            <a:r>
              <a:rPr lang="en-GB" altLang="en-US" dirty="0">
                <a:ea typeface="ＭＳ Ｐゴシック" charset="-128"/>
              </a:rPr>
              <a:t>In brief</a:t>
            </a:r>
            <a:r>
              <a:rPr lang="en-GB" altLang="en-US" b="1" dirty="0">
                <a:ea typeface="ＭＳ Ｐゴシック" charset="-128"/>
              </a:rPr>
              <a:t>, promoting equal social, cultural and economic rights </a:t>
            </a:r>
            <a:r>
              <a:rPr lang="en-GB" altLang="en-US" dirty="0">
                <a:ea typeface="ＭＳ Ｐゴシック" charset="-128"/>
              </a:rPr>
              <a:t>and non discrimination on the basis of sex and other social factors is a matter of contributing to</a:t>
            </a:r>
            <a:endParaRPr lang="fr-CH" altLang="en-US" dirty="0">
              <a:ea typeface="ＭＳ Ｐゴシック" charset="-128"/>
            </a:endParaRPr>
          </a:p>
          <a:p>
            <a:pPr eaLnBrk="1" hangingPunct="1"/>
            <a:r>
              <a:rPr lang="en-GB" altLang="en-US" dirty="0">
                <a:ea typeface="ＭＳ Ｐゴシック" charset="-128"/>
              </a:rPr>
              <a:t>social justice </a:t>
            </a:r>
          </a:p>
          <a:p>
            <a:pPr eaLnBrk="1" hangingPunct="1"/>
            <a:r>
              <a:rPr lang="en-GB" altLang="en-US" dirty="0">
                <a:ea typeface="ＭＳ Ｐゴシック" charset="-128"/>
              </a:rPr>
              <a:t>economic efficiency</a:t>
            </a:r>
          </a:p>
          <a:p>
            <a:pPr eaLnBrk="1" hangingPunct="1"/>
            <a:r>
              <a:rPr lang="en-GB" altLang="en-US" dirty="0">
                <a:ea typeface="ＭＳ Ｐゴシック" charset="-128"/>
              </a:rPr>
              <a:t>sustainable livelihoods</a:t>
            </a:r>
            <a:endParaRPr lang="fr-CH" altLang="en-US" dirty="0">
              <a:ea typeface="ＭＳ Ｐゴシック" charset="-128"/>
            </a:endParaRPr>
          </a:p>
          <a:p>
            <a:pPr eaLnBrk="1" hangingPunct="1"/>
            <a:endParaRPr lang="en-GB" altLang="en-US" dirty="0">
              <a:ea typeface="ＭＳ Ｐゴシック" charset="-128"/>
            </a:endParaRPr>
          </a:p>
          <a:p>
            <a:pPr eaLnBrk="1" hangingPunct="1"/>
            <a:r>
              <a:rPr lang="en-GB" altLang="en-US" dirty="0">
                <a:ea typeface="ＭＳ Ｐゴシック" charset="-128"/>
              </a:rPr>
              <a:t>The current definitions of poverty and development recognise that development is a multidimensional process that implies broad based equitable growth</a:t>
            </a:r>
          </a:p>
          <a:p>
            <a:pPr eaLnBrk="1" hangingPunct="1"/>
            <a:endParaRPr lang="en-GB" altLang="en-US" b="1" dirty="0">
              <a:ea typeface="ＭＳ Ｐゴシック" charset="-128"/>
            </a:endParaRPr>
          </a:p>
        </p:txBody>
      </p:sp>
    </p:spTree>
    <p:extLst>
      <p:ext uri="{BB962C8B-B14F-4D97-AF65-F5344CB8AC3E}">
        <p14:creationId xmlns:p14="http://schemas.microsoft.com/office/powerpoint/2010/main" val="201701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7E463-2334-224F-87D8-E4303B224644}" type="slidenum">
              <a:rPr lang="en-US" altLang="en-US"/>
              <a:pPr/>
              <a:t>6</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endParaRPr lang="fr-FR" altLang="en-US"/>
          </a:p>
        </p:txBody>
      </p:sp>
    </p:spTree>
    <p:extLst>
      <p:ext uri="{BB962C8B-B14F-4D97-AF65-F5344CB8AC3E}">
        <p14:creationId xmlns:p14="http://schemas.microsoft.com/office/powerpoint/2010/main" val="90325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5F5740-F729-CC40-87E8-3D3566DA3E2A}" type="slidenum">
              <a:rPr lang="en-GB" altLang="en-US" sz="1200"/>
              <a:pPr eaLnBrk="1" hangingPunct="1"/>
              <a:t>9</a:t>
            </a:fld>
            <a:endParaRPr lang="en-GB" alt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en-US">
                <a:ea typeface="ＭＳ Ｐゴシック" charset="-128"/>
              </a:rPr>
              <a:t>Examples</a:t>
            </a:r>
          </a:p>
          <a:p>
            <a:pPr eaLnBrk="1" hangingPunct="1"/>
            <a:r>
              <a:rPr lang="en-GB" altLang="en-US" b="1">
                <a:ea typeface="ＭＳ Ｐゴシック" charset="-128"/>
              </a:rPr>
              <a:t>In Uganda, programme on education started with special measures…. Needed mainstreaming… to change existing attitudes and relations</a:t>
            </a:r>
          </a:p>
          <a:p>
            <a:pPr eaLnBrk="1" hangingPunct="1"/>
            <a:r>
              <a:rPr lang="en-GB" altLang="en-US" b="1">
                <a:ea typeface="ＭＳ Ｐゴシック" charset="-128"/>
              </a:rPr>
              <a:t>Same for the interventions done at school against HIV/AIDS</a:t>
            </a:r>
          </a:p>
          <a:p>
            <a:pPr eaLnBrk="1" hangingPunct="1"/>
            <a:r>
              <a:rPr lang="en-GB" altLang="en-US" b="1">
                <a:ea typeface="ＭＳ Ｐゴシック" charset="-128"/>
              </a:rPr>
              <a:t>Other examples: </a:t>
            </a:r>
          </a:p>
          <a:p>
            <a:pPr eaLnBrk="1" hangingPunct="1"/>
            <a:r>
              <a:rPr lang="en-GB" altLang="en-US" b="1">
                <a:ea typeface="ＭＳ Ｐゴシック" charset="-128"/>
              </a:rPr>
              <a:t>Provision of appropriate flexible hours for vocational training</a:t>
            </a:r>
          </a:p>
          <a:p>
            <a:pPr eaLnBrk="1" hangingPunct="1"/>
            <a:r>
              <a:rPr lang="en-GB" altLang="en-US" b="1">
                <a:ea typeface="ＭＳ Ｐゴシック" charset="-128"/>
              </a:rPr>
              <a:t>Systematic revision of schoolbooks</a:t>
            </a:r>
          </a:p>
          <a:p>
            <a:pPr eaLnBrk="1" hangingPunct="1"/>
            <a:r>
              <a:rPr lang="en-GB" altLang="en-US" b="1">
                <a:ea typeface="ＭＳ Ｐゴシック" charset="-128"/>
              </a:rPr>
              <a:t>Change of eligibility requirements in a SME support programme</a:t>
            </a:r>
          </a:p>
          <a:p>
            <a:pPr eaLnBrk="1" hangingPunct="1"/>
            <a:r>
              <a:rPr lang="en-GB" altLang="en-US" b="1">
                <a:ea typeface="ＭＳ Ｐゴシック" charset="-128"/>
              </a:rPr>
              <a:t>Change of law on land property and sensitization of men</a:t>
            </a:r>
            <a:endParaRPr lang="en-US" altLang="en-US">
              <a:ea typeface="ＭＳ Ｐゴシック" charset="-128"/>
            </a:endParaRPr>
          </a:p>
        </p:txBody>
      </p:sp>
    </p:spTree>
    <p:extLst>
      <p:ext uri="{BB962C8B-B14F-4D97-AF65-F5344CB8AC3E}">
        <p14:creationId xmlns:p14="http://schemas.microsoft.com/office/powerpoint/2010/main" val="11890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A02F16E-059E-344E-968C-F1F5DA9E331A}" type="slidenum">
              <a:rPr lang="en-GB" altLang="en-US" sz="1200"/>
              <a:pPr eaLnBrk="1" hangingPunct="1"/>
              <a:t>10</a:t>
            </a:fld>
            <a:endParaRPr lang="en-GB" alt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7326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5E3F3-A808-F845-84D4-9A83B5D196A3}" type="slidenum">
              <a:rPr lang="fr-BE" smtClean="0"/>
              <a:t>14</a:t>
            </a:fld>
            <a:endParaRPr lang="fr-BE"/>
          </a:p>
        </p:txBody>
      </p:sp>
    </p:spTree>
    <p:extLst>
      <p:ext uri="{BB962C8B-B14F-4D97-AF65-F5344CB8AC3E}">
        <p14:creationId xmlns:p14="http://schemas.microsoft.com/office/powerpoint/2010/main" val="143986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5E3F3-A808-F845-84D4-9A83B5D196A3}" type="slidenum">
              <a:rPr lang="fr-BE" smtClean="0"/>
              <a:t>15</a:t>
            </a:fld>
            <a:endParaRPr lang="fr-BE"/>
          </a:p>
        </p:txBody>
      </p:sp>
    </p:spTree>
    <p:extLst>
      <p:ext uri="{BB962C8B-B14F-4D97-AF65-F5344CB8AC3E}">
        <p14:creationId xmlns:p14="http://schemas.microsoft.com/office/powerpoint/2010/main" val="1583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 altLang="en-US">
              <a:ea typeface="ＭＳ Ｐゴシック" charset="-128"/>
            </a:endParaRPr>
          </a:p>
        </p:txBody>
      </p:sp>
      <p:sp>
        <p:nvSpPr>
          <p:cNvPr id="44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6A41B7A-865E-EF4A-8A83-3E0C753AD726}" type="slidenum">
              <a:rPr lang="it-IT" altLang="en-US">
                <a:latin typeface="Calibri" charset="0"/>
              </a:rPr>
              <a:pPr/>
              <a:t>21</a:t>
            </a:fld>
            <a:endParaRPr lang="it-IT" altLang="en-US">
              <a:latin typeface="Calibri" charset="0"/>
            </a:endParaRPr>
          </a:p>
        </p:txBody>
      </p:sp>
    </p:spTree>
    <p:extLst>
      <p:ext uri="{BB962C8B-B14F-4D97-AF65-F5344CB8AC3E}">
        <p14:creationId xmlns:p14="http://schemas.microsoft.com/office/powerpoint/2010/main" val="189275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sp>
        <p:nvSpPr>
          <p:cNvPr id="5" name="Rectangle 4"/>
          <p:cNvSpPr>
            <a:spLocks noChangeArrowheads="1"/>
          </p:cNvSpPr>
          <p:nvPr userDrawn="1"/>
        </p:nvSpPr>
        <p:spPr bwMode="auto">
          <a:xfrm>
            <a:off x="4262438" y="6659563"/>
            <a:ext cx="596900"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pic>
        <p:nvPicPr>
          <p:cNvPr id="6" name="Picture 21" descr="LOGO CE_Vertical_FR_quadri_H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19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611189" y="2565400"/>
            <a:ext cx="8424862" cy="790575"/>
          </a:xfrm>
        </p:spPr>
        <p:txBody>
          <a:bodyPr/>
          <a:lstStyle>
            <a:lvl1pPr marL="3175">
              <a:defRPr sz="7600">
                <a:solidFill>
                  <a:srgbClr val="FFD624"/>
                </a:solidFill>
              </a:defRPr>
            </a:lvl1pPr>
          </a:lstStyle>
          <a:p>
            <a:pPr lvl="0"/>
            <a:r>
              <a:rPr lang="fr-BE" altLang="en-US" noProof="0" smtClean="0"/>
              <a:t>Titre</a:t>
            </a:r>
            <a:endParaRPr lang="en-GB" altLang="en-US" noProof="0" dirty="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altLang="en-US" noProof="0" smtClean="0"/>
              <a:t>Sous-titre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fld id="{EA2C9A99-3352-B447-968B-45FF1B80CB1B}" type="slidenum">
              <a:rPr lang="en-GB" altLang="en-US"/>
              <a:pPr/>
              <a:t>‹#›</a:t>
            </a:fld>
            <a:endParaRPr lang="en-GB" altLang="en-US"/>
          </a:p>
        </p:txBody>
      </p:sp>
    </p:spTree>
    <p:extLst>
      <p:ext uri="{BB962C8B-B14F-4D97-AF65-F5344CB8AC3E}">
        <p14:creationId xmlns:p14="http://schemas.microsoft.com/office/powerpoint/2010/main" val="120379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59269F6-06F1-B84A-8135-666471A16134}" type="slidenum">
              <a:rPr lang="en-GB" altLang="en-US"/>
              <a:pPr/>
              <a:t>‹#›</a:t>
            </a:fld>
            <a:endParaRPr lang="en-GB" altLang="en-US"/>
          </a:p>
        </p:txBody>
      </p:sp>
    </p:spTree>
    <p:extLst>
      <p:ext uri="{BB962C8B-B14F-4D97-AF65-F5344CB8AC3E}">
        <p14:creationId xmlns:p14="http://schemas.microsoft.com/office/powerpoint/2010/main" val="897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339850"/>
            <a:ext cx="205898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39850"/>
            <a:ext cx="60293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4B271ED-E2C8-8A46-8A0E-82A0CC50BC19}" type="slidenum">
              <a:rPr lang="en-GB" altLang="en-US"/>
              <a:pPr/>
              <a:t>‹#›</a:t>
            </a:fld>
            <a:endParaRPr lang="en-GB" altLang="en-US"/>
          </a:p>
        </p:txBody>
      </p:sp>
    </p:spTree>
    <p:extLst>
      <p:ext uri="{BB962C8B-B14F-4D97-AF65-F5344CB8AC3E}">
        <p14:creationId xmlns:p14="http://schemas.microsoft.com/office/powerpoint/2010/main" val="113517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134911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44846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2407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519"/>
            <a:ext cx="8229600" cy="936625"/>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912145"/>
            <a:ext cx="8229600" cy="4109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3D5246B-72C3-5141-9EBB-BD9D9F6D76D0}" type="slidenum">
              <a:rPr lang="en-GB" altLang="en-US"/>
              <a:pPr/>
              <a:t>‹#›</a:t>
            </a:fld>
            <a:endParaRPr lang="en-GB" altLang="en-US"/>
          </a:p>
        </p:txBody>
      </p:sp>
    </p:spTree>
    <p:extLst>
      <p:ext uri="{BB962C8B-B14F-4D97-AF65-F5344CB8AC3E}">
        <p14:creationId xmlns:p14="http://schemas.microsoft.com/office/powerpoint/2010/main" val="142682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E223F7C7-0584-5248-9678-F03CEBA9D65E}" type="slidenum">
              <a:rPr lang="en-GB" altLang="en-US"/>
              <a:pPr/>
              <a:t>‹#›</a:t>
            </a:fld>
            <a:endParaRPr lang="en-GB" altLang="en-US"/>
          </a:p>
        </p:txBody>
      </p:sp>
    </p:spTree>
    <p:extLst>
      <p:ext uri="{BB962C8B-B14F-4D97-AF65-F5344CB8AC3E}">
        <p14:creationId xmlns:p14="http://schemas.microsoft.com/office/powerpoint/2010/main" val="50165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6C5E22A2-2E13-954B-903D-F9CA3671E71F}" type="slidenum">
              <a:rPr lang="en-GB" altLang="en-US"/>
              <a:pPr/>
              <a:t>‹#›</a:t>
            </a:fld>
            <a:endParaRPr lang="en-GB" altLang="en-US"/>
          </a:p>
        </p:txBody>
      </p:sp>
    </p:spTree>
    <p:extLst>
      <p:ext uri="{BB962C8B-B14F-4D97-AF65-F5344CB8AC3E}">
        <p14:creationId xmlns:p14="http://schemas.microsoft.com/office/powerpoint/2010/main" val="196786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7056"/>
            <a:ext cx="8229600" cy="470581"/>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E04A3F1A-59A5-C74F-A041-666E2919A873}" type="slidenum">
              <a:rPr lang="en-GB" altLang="en-US"/>
              <a:pPr/>
              <a:t>‹#›</a:t>
            </a:fld>
            <a:endParaRPr lang="en-GB" altLang="en-US"/>
          </a:p>
        </p:txBody>
      </p:sp>
    </p:spTree>
    <p:extLst>
      <p:ext uri="{BB962C8B-B14F-4D97-AF65-F5344CB8AC3E}">
        <p14:creationId xmlns:p14="http://schemas.microsoft.com/office/powerpoint/2010/main" val="159236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D7B470CE-7997-074E-8F45-0CD5D663DC01}" type="slidenum">
              <a:rPr lang="en-GB" altLang="en-US"/>
              <a:pPr/>
              <a:t>‹#›</a:t>
            </a:fld>
            <a:endParaRPr lang="en-GB" altLang="en-US"/>
          </a:p>
        </p:txBody>
      </p:sp>
    </p:spTree>
    <p:extLst>
      <p:ext uri="{BB962C8B-B14F-4D97-AF65-F5344CB8AC3E}">
        <p14:creationId xmlns:p14="http://schemas.microsoft.com/office/powerpoint/2010/main" val="196815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EC419661-72C5-2A44-B261-685A1C2C28DF}" type="slidenum">
              <a:rPr lang="en-GB" altLang="en-US"/>
              <a:pPr/>
              <a:t>‹#›</a:t>
            </a:fld>
            <a:endParaRPr lang="en-GB" altLang="en-US"/>
          </a:p>
        </p:txBody>
      </p:sp>
    </p:spTree>
    <p:extLst>
      <p:ext uri="{BB962C8B-B14F-4D97-AF65-F5344CB8AC3E}">
        <p14:creationId xmlns:p14="http://schemas.microsoft.com/office/powerpoint/2010/main" val="162651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68" y="1229178"/>
            <a:ext cx="3008313" cy="41184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741714"/>
            <a:ext cx="3008313" cy="43844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A1A1D529-8BD1-5443-B0FD-E68F11F01B4B}" type="slidenum">
              <a:rPr lang="en-GB" altLang="en-US"/>
              <a:pPr/>
              <a:t>‹#›</a:t>
            </a:fld>
            <a:endParaRPr lang="en-GB" altLang="en-US"/>
          </a:p>
        </p:txBody>
      </p:sp>
    </p:spTree>
    <p:extLst>
      <p:ext uri="{BB962C8B-B14F-4D97-AF65-F5344CB8AC3E}">
        <p14:creationId xmlns:p14="http://schemas.microsoft.com/office/powerpoint/2010/main" val="52843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393371"/>
            <a:ext cx="5486400" cy="3334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4A7F326F-B2CB-EA44-8F64-D0D350C9B494}" type="slidenum">
              <a:rPr lang="en-GB" altLang="en-US"/>
              <a:pPr/>
              <a:t>‹#›</a:t>
            </a:fld>
            <a:endParaRPr lang="en-GB" altLang="en-US"/>
          </a:p>
        </p:txBody>
      </p:sp>
    </p:spTree>
    <p:extLst>
      <p:ext uri="{BB962C8B-B14F-4D97-AF65-F5344CB8AC3E}">
        <p14:creationId xmlns:p14="http://schemas.microsoft.com/office/powerpoint/2010/main" val="1879074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Titre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ltLang="en-US"/>
              <a:t>Deuxième niveau</a:t>
            </a:r>
            <a:endParaRPr lang="en-GB" altLang="en-US"/>
          </a:p>
          <a:p>
            <a:pPr lvl="1"/>
            <a:r>
              <a:rPr lang="en-GB" altLang="en-US"/>
              <a:t>Troisième niveau</a:t>
            </a:r>
          </a:p>
          <a:p>
            <a:pPr lvl="2"/>
            <a:r>
              <a:rPr lang="en-GB" altLang="en-US"/>
              <a:t>- Quatrième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fld id="{15433BBB-275A-484D-90FC-D899D9F933C7}" type="slidenum">
              <a:rPr lang="en-GB" altLang="en-US"/>
              <a:pPr/>
              <a:t>‹#›</a:t>
            </a:fld>
            <a:endParaRPr lang="en-GB" altLang="en-US"/>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33" name="Picture 18" descr="LOGO CE_Vertical_FR_NEG_quadri_H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49688" y="258763"/>
            <a:ext cx="14366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39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6" r:id="rId13"/>
    <p:sldLayoutId id="2147483678" r:id="rId14"/>
  </p:sldLayoutIdLst>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9" y="2565400"/>
            <a:ext cx="8023525" cy="790575"/>
          </a:xfrm>
        </p:spPr>
        <p:txBody>
          <a:bodyPr/>
          <a:lstStyle/>
          <a:p>
            <a:r>
              <a:rPr lang="fr-BE" sz="4800" dirty="0" err="1"/>
              <a:t>Leave</a:t>
            </a:r>
            <a:r>
              <a:rPr lang="fr-BE" sz="4800" dirty="0"/>
              <a:t> no one </a:t>
            </a:r>
            <a:r>
              <a:rPr lang="fr-BE" sz="4800" dirty="0" err="1" smtClean="0"/>
              <a:t>behind</a:t>
            </a:r>
            <a:endParaRPr lang="fr-BE" sz="4800" dirty="0"/>
          </a:p>
        </p:txBody>
      </p:sp>
      <p:sp>
        <p:nvSpPr>
          <p:cNvPr id="5" name="Subtitle 4"/>
          <p:cNvSpPr>
            <a:spLocks noGrp="1"/>
          </p:cNvSpPr>
          <p:nvPr>
            <p:ph type="subTitle" idx="1"/>
          </p:nvPr>
        </p:nvSpPr>
        <p:spPr>
          <a:xfrm>
            <a:off x="611188" y="3716338"/>
            <a:ext cx="8104549" cy="1728787"/>
          </a:xfrm>
        </p:spPr>
        <p:txBody>
          <a:bodyPr/>
          <a:lstStyle/>
          <a:p>
            <a:r>
              <a:rPr lang="en-US" sz="2000" dirty="0"/>
              <a:t>3. Overview key elements for inclusion of child’s rights, rights of persons with disabilities and gender </a:t>
            </a:r>
            <a:r>
              <a:rPr lang="en-US" sz="2000" dirty="0" smtClean="0"/>
              <a:t>equality</a:t>
            </a:r>
          </a:p>
          <a:p>
            <a:endParaRPr lang="en-US" sz="2000" dirty="0" smtClean="0"/>
          </a:p>
          <a:p>
            <a:r>
              <a:rPr lang="en-US" sz="2000" dirty="0" smtClean="0"/>
              <a:t>Brussels 8-10 February 2016</a:t>
            </a:r>
            <a:endParaRPr lang="en-US" sz="2000" dirty="0"/>
          </a:p>
        </p:txBody>
      </p:sp>
    </p:spTree>
    <p:extLst>
      <p:ext uri="{BB962C8B-B14F-4D97-AF65-F5344CB8AC3E}">
        <p14:creationId xmlns:p14="http://schemas.microsoft.com/office/powerpoint/2010/main" val="143495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it-IT" altLang="en-US" dirty="0" err="1" smtClean="0"/>
              <a:t>Enabling</a:t>
            </a:r>
            <a:r>
              <a:rPr lang="it-IT" altLang="en-US" dirty="0" smtClean="0"/>
              <a:t> </a:t>
            </a:r>
            <a:r>
              <a:rPr lang="it-IT" altLang="en-US" dirty="0" err="1" smtClean="0"/>
              <a:t>conditions</a:t>
            </a:r>
            <a:r>
              <a:rPr lang="it-IT" altLang="en-US" dirty="0" smtClean="0"/>
              <a:t> for gender </a:t>
            </a:r>
            <a:r>
              <a:rPr lang="it-IT" altLang="en-US" dirty="0" err="1" smtClean="0"/>
              <a:t>mainstreaming</a:t>
            </a:r>
            <a:endParaRPr lang="en-US" altLang="en-US" dirty="0"/>
          </a:p>
        </p:txBody>
      </p:sp>
      <p:sp>
        <p:nvSpPr>
          <p:cNvPr id="62466" name="Rectangle 3"/>
          <p:cNvSpPr>
            <a:spLocks noGrp="1" noChangeArrowheads="1"/>
          </p:cNvSpPr>
          <p:nvPr>
            <p:ph type="body" idx="1"/>
          </p:nvPr>
        </p:nvSpPr>
        <p:spPr>
          <a:xfrm>
            <a:off x="457200" y="1927135"/>
            <a:ext cx="8229600" cy="4109244"/>
          </a:xfrm>
        </p:spPr>
        <p:txBody>
          <a:bodyPr/>
          <a:lstStyle/>
          <a:p>
            <a:pPr>
              <a:buClr>
                <a:srgbClr val="0070C0"/>
              </a:buClr>
            </a:pPr>
            <a:r>
              <a:rPr lang="es-ES" altLang="en-US" dirty="0" err="1" smtClean="0"/>
              <a:t>Statistical</a:t>
            </a:r>
            <a:r>
              <a:rPr lang="es-ES" altLang="en-US" dirty="0" smtClean="0"/>
              <a:t> data </a:t>
            </a:r>
            <a:r>
              <a:rPr lang="es-ES" altLang="en-US" dirty="0" err="1" smtClean="0"/>
              <a:t>disaggregated</a:t>
            </a:r>
            <a:r>
              <a:rPr lang="es-ES" altLang="en-US" dirty="0" smtClean="0"/>
              <a:t> </a:t>
            </a:r>
            <a:r>
              <a:rPr lang="es-ES" altLang="en-US" dirty="0" err="1" smtClean="0"/>
              <a:t>by</a:t>
            </a:r>
            <a:r>
              <a:rPr lang="es-ES" altLang="en-US" dirty="0" smtClean="0"/>
              <a:t> sex, </a:t>
            </a:r>
            <a:r>
              <a:rPr lang="es-ES" altLang="en-US" dirty="0" err="1" smtClean="0"/>
              <a:t>along</a:t>
            </a:r>
            <a:r>
              <a:rPr lang="es-ES" altLang="en-US" dirty="0" smtClean="0"/>
              <a:t> </a:t>
            </a:r>
            <a:r>
              <a:rPr lang="es-ES" altLang="en-US" dirty="0" err="1" smtClean="0"/>
              <a:t>with</a:t>
            </a:r>
            <a:r>
              <a:rPr lang="es-ES" altLang="en-US" dirty="0" smtClean="0"/>
              <a:t> more </a:t>
            </a:r>
            <a:r>
              <a:rPr lang="es-ES" altLang="en-US" dirty="0" err="1" smtClean="0"/>
              <a:t>qualitative</a:t>
            </a:r>
            <a:r>
              <a:rPr lang="es-ES" altLang="en-US" dirty="0" smtClean="0"/>
              <a:t> </a:t>
            </a:r>
            <a:r>
              <a:rPr lang="es-ES" altLang="en-US" dirty="0" err="1" smtClean="0"/>
              <a:t>information</a:t>
            </a:r>
            <a:endParaRPr lang="es-ES" altLang="en-US" dirty="0" smtClean="0"/>
          </a:p>
          <a:p>
            <a:pPr>
              <a:buClr>
                <a:srgbClr val="0070C0"/>
              </a:buClr>
            </a:pPr>
            <a:r>
              <a:rPr lang="es-ES" altLang="en-US" dirty="0" err="1" smtClean="0"/>
              <a:t>Gender</a:t>
            </a:r>
            <a:r>
              <a:rPr lang="es-ES" altLang="en-US" dirty="0" smtClean="0"/>
              <a:t> </a:t>
            </a:r>
            <a:r>
              <a:rPr lang="es-ES" altLang="en-US" dirty="0" err="1" smtClean="0"/>
              <a:t>analysis</a:t>
            </a:r>
            <a:endParaRPr lang="es-ES" altLang="en-US" dirty="0" smtClean="0"/>
          </a:p>
          <a:p>
            <a:pPr>
              <a:buClr>
                <a:srgbClr val="0070C0"/>
              </a:buClr>
            </a:pPr>
            <a:r>
              <a:rPr lang="es-ES" altLang="en-US" dirty="0" err="1" smtClean="0"/>
              <a:t>Operationalised</a:t>
            </a:r>
            <a:r>
              <a:rPr lang="es-ES" altLang="en-US" dirty="0" smtClean="0"/>
              <a:t> </a:t>
            </a:r>
            <a:r>
              <a:rPr lang="es-ES" altLang="en-US" dirty="0" err="1" smtClean="0"/>
              <a:t>political</a:t>
            </a:r>
            <a:r>
              <a:rPr lang="es-ES" altLang="en-US" dirty="0" smtClean="0"/>
              <a:t> </a:t>
            </a:r>
            <a:r>
              <a:rPr lang="es-ES" altLang="en-US" dirty="0" err="1" smtClean="0"/>
              <a:t>commitments</a:t>
            </a:r>
            <a:r>
              <a:rPr lang="es-ES" altLang="en-US" dirty="0" smtClean="0"/>
              <a:t> to </a:t>
            </a:r>
            <a:r>
              <a:rPr lang="es-ES" altLang="en-US" dirty="0" err="1" smtClean="0"/>
              <a:t>gender</a:t>
            </a:r>
            <a:r>
              <a:rPr lang="es-ES" altLang="en-US" dirty="0" smtClean="0"/>
              <a:t> </a:t>
            </a:r>
            <a:r>
              <a:rPr lang="es-ES" altLang="en-US" dirty="0" err="1" smtClean="0"/>
              <a:t>equality</a:t>
            </a:r>
            <a:r>
              <a:rPr lang="es-ES" altLang="en-US" dirty="0" smtClean="0"/>
              <a:t> </a:t>
            </a:r>
          </a:p>
          <a:p>
            <a:pPr>
              <a:buClr>
                <a:srgbClr val="0070C0"/>
              </a:buClr>
            </a:pPr>
            <a:r>
              <a:rPr lang="es-ES" altLang="en-US" dirty="0" err="1" smtClean="0"/>
              <a:t>Legislation</a:t>
            </a:r>
            <a:r>
              <a:rPr lang="es-ES" altLang="en-US" dirty="0" smtClean="0"/>
              <a:t> </a:t>
            </a:r>
            <a:r>
              <a:rPr lang="es-ES" altLang="en-US" dirty="0" err="1" smtClean="0"/>
              <a:t>on</a:t>
            </a:r>
            <a:r>
              <a:rPr lang="es-ES" altLang="en-US" dirty="0" smtClean="0"/>
              <a:t> </a:t>
            </a:r>
            <a:r>
              <a:rPr lang="es-ES" altLang="en-US" dirty="0" err="1" smtClean="0"/>
              <a:t>gender</a:t>
            </a:r>
            <a:r>
              <a:rPr lang="es-ES" altLang="en-US" dirty="0" smtClean="0"/>
              <a:t> </a:t>
            </a:r>
            <a:r>
              <a:rPr lang="es-ES" altLang="en-US" dirty="0" err="1" smtClean="0"/>
              <a:t>equality</a:t>
            </a:r>
            <a:r>
              <a:rPr lang="es-ES" altLang="en-US" dirty="0" smtClean="0"/>
              <a:t> </a:t>
            </a:r>
            <a:r>
              <a:rPr lang="es-ES" altLang="en-US" dirty="0" err="1" smtClean="0"/>
              <a:t>which</a:t>
            </a:r>
            <a:r>
              <a:rPr lang="es-ES" altLang="en-US" dirty="0" smtClean="0"/>
              <a:t> </a:t>
            </a:r>
            <a:r>
              <a:rPr lang="es-ES" altLang="en-US" dirty="0" err="1" smtClean="0"/>
              <a:t>is</a:t>
            </a:r>
            <a:r>
              <a:rPr lang="es-ES" altLang="en-US" dirty="0" smtClean="0"/>
              <a:t> </a:t>
            </a:r>
            <a:r>
              <a:rPr lang="es-ES" altLang="en-US" dirty="0" err="1" smtClean="0"/>
              <a:t>applied</a:t>
            </a:r>
            <a:endParaRPr lang="es-ES" altLang="en-US" dirty="0" smtClean="0"/>
          </a:p>
          <a:p>
            <a:pPr>
              <a:buClr>
                <a:srgbClr val="0070C0"/>
              </a:buClr>
            </a:pPr>
            <a:r>
              <a:rPr lang="es-ES" altLang="en-US" dirty="0" err="1" smtClean="0"/>
              <a:t>Development</a:t>
            </a:r>
            <a:r>
              <a:rPr lang="es-ES" altLang="en-US" dirty="0" smtClean="0"/>
              <a:t> </a:t>
            </a:r>
            <a:r>
              <a:rPr lang="es-ES" altLang="en-US" dirty="0" err="1" smtClean="0"/>
              <a:t>plans</a:t>
            </a:r>
            <a:r>
              <a:rPr lang="es-ES" altLang="en-US" dirty="0" smtClean="0"/>
              <a:t> and </a:t>
            </a:r>
            <a:r>
              <a:rPr lang="es-ES" altLang="en-US" dirty="0" err="1" smtClean="0"/>
              <a:t>budgets</a:t>
            </a:r>
            <a:r>
              <a:rPr lang="es-ES" altLang="en-US" dirty="0" smtClean="0"/>
              <a:t> </a:t>
            </a:r>
            <a:r>
              <a:rPr lang="es-ES" altLang="en-US" dirty="0" err="1" smtClean="0"/>
              <a:t>which</a:t>
            </a:r>
            <a:r>
              <a:rPr lang="es-ES" altLang="en-US" dirty="0" smtClean="0"/>
              <a:t> are </a:t>
            </a:r>
            <a:r>
              <a:rPr lang="es-ES" altLang="en-US" dirty="0" err="1" smtClean="0"/>
              <a:t>gender</a:t>
            </a:r>
            <a:r>
              <a:rPr lang="es-ES" altLang="en-US" dirty="0" smtClean="0"/>
              <a:t> </a:t>
            </a:r>
            <a:r>
              <a:rPr lang="es-ES" altLang="en-US" dirty="0" err="1" smtClean="0"/>
              <a:t>sensitive</a:t>
            </a:r>
            <a:endParaRPr lang="es-ES" altLang="en-US" dirty="0" smtClean="0"/>
          </a:p>
          <a:p>
            <a:pPr>
              <a:buClr>
                <a:srgbClr val="0070C0"/>
              </a:buClr>
            </a:pPr>
            <a:r>
              <a:rPr lang="es-ES" altLang="en-US" dirty="0" err="1" smtClean="0"/>
              <a:t>Institutional</a:t>
            </a:r>
            <a:r>
              <a:rPr lang="es-ES" altLang="en-US" dirty="0" smtClean="0"/>
              <a:t> </a:t>
            </a:r>
            <a:r>
              <a:rPr lang="es-ES" altLang="en-US" dirty="0" err="1" smtClean="0"/>
              <a:t>change</a:t>
            </a:r>
            <a:endParaRPr lang="es-ES" altLang="en-US" dirty="0" smtClean="0"/>
          </a:p>
          <a:p>
            <a:pPr>
              <a:buClr>
                <a:srgbClr val="0070C0"/>
              </a:buClr>
            </a:pPr>
            <a:r>
              <a:rPr lang="es-ES" altLang="en-US" dirty="0" err="1" smtClean="0"/>
              <a:t>Equal</a:t>
            </a:r>
            <a:r>
              <a:rPr lang="es-ES" altLang="en-US" dirty="0" smtClean="0"/>
              <a:t> </a:t>
            </a:r>
            <a:r>
              <a:rPr lang="es-ES" altLang="en-US" dirty="0" err="1" smtClean="0"/>
              <a:t>access</a:t>
            </a:r>
            <a:r>
              <a:rPr lang="es-ES" altLang="en-US" dirty="0" smtClean="0"/>
              <a:t> to </a:t>
            </a:r>
            <a:r>
              <a:rPr lang="es-ES" altLang="en-US" dirty="0" err="1" smtClean="0"/>
              <a:t>information</a:t>
            </a:r>
            <a:endParaRPr lang="en-US" altLang="en-US" dirty="0"/>
          </a:p>
        </p:txBody>
      </p:sp>
    </p:spTree>
    <p:extLst>
      <p:ext uri="{BB962C8B-B14F-4D97-AF65-F5344CB8AC3E}">
        <p14:creationId xmlns:p14="http://schemas.microsoft.com/office/powerpoint/2010/main" val="161080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 gender perspective? </a:t>
            </a:r>
            <a:endParaRPr lang="en-US" dirty="0"/>
          </a:p>
        </p:txBody>
      </p:sp>
      <p:sp>
        <p:nvSpPr>
          <p:cNvPr id="3" name="Content Placeholder 2"/>
          <p:cNvSpPr>
            <a:spLocks noGrp="1"/>
          </p:cNvSpPr>
          <p:nvPr>
            <p:ph idx="1"/>
          </p:nvPr>
        </p:nvSpPr>
        <p:spPr/>
        <p:txBody>
          <a:bodyPr/>
          <a:lstStyle/>
          <a:p>
            <a:pPr marL="400050" indent="-400050" eaLnBrk="1" hangingPunct="1">
              <a:buClr>
                <a:srgbClr val="0070C0"/>
              </a:buClr>
              <a:buFont typeface="Wingdings" charset="2"/>
              <a:buAutoNum type="arabicPeriod"/>
            </a:pPr>
            <a:r>
              <a:rPr lang="es-MX" altLang="en-US" dirty="0">
                <a:ea typeface="ＭＳ Ｐゴシック" charset="-128"/>
              </a:rPr>
              <a:t>A methodology to foresee the impact of public policies, programs, services and actions on different groups of men and women</a:t>
            </a:r>
          </a:p>
          <a:p>
            <a:pPr marL="400050" indent="-400050" eaLnBrk="1" hangingPunct="1">
              <a:buClr>
                <a:srgbClr val="0070C0"/>
              </a:buClr>
              <a:buFont typeface="Wingdings" charset="2"/>
              <a:buAutoNum type="arabicPeriod"/>
            </a:pPr>
            <a:endParaRPr lang="es-MX" altLang="en-US" dirty="0">
              <a:ea typeface="ＭＳ Ｐゴシック" charset="-128"/>
            </a:endParaRPr>
          </a:p>
          <a:p>
            <a:pPr marL="400050" indent="-400050" eaLnBrk="1" hangingPunct="1">
              <a:buClr>
                <a:srgbClr val="0070C0"/>
              </a:buClr>
              <a:buFont typeface="Wingdings" charset="2"/>
              <a:buAutoNum type="arabicPeriod"/>
            </a:pPr>
            <a:r>
              <a:rPr lang="es-MX" altLang="en-US" dirty="0">
                <a:ea typeface="ＭＳ Ｐゴシック" charset="-128"/>
              </a:rPr>
              <a:t> It helps determine whether the impact will contribute to close the gender gap, broaden it, or have no effect on it</a:t>
            </a:r>
          </a:p>
          <a:p>
            <a:pPr marL="400050" indent="-400050" eaLnBrk="1" hangingPunct="1">
              <a:buClr>
                <a:srgbClr val="0070C0"/>
              </a:buClr>
              <a:buFont typeface="Wingdings" charset="2"/>
              <a:buAutoNum type="arabicPeriod"/>
            </a:pPr>
            <a:endParaRPr lang="es-MX" altLang="en-US" dirty="0">
              <a:ea typeface="ＭＳ Ｐゴシック" charset="-128"/>
            </a:endParaRPr>
          </a:p>
          <a:p>
            <a:pPr marL="400050" indent="-400050" eaLnBrk="1" hangingPunct="1">
              <a:buClr>
                <a:srgbClr val="0070C0"/>
              </a:buClr>
              <a:buFont typeface="Wingdings" charset="2"/>
              <a:buAutoNum type="arabicPeriod"/>
            </a:pPr>
            <a:r>
              <a:rPr lang="es-MX" altLang="en-US" dirty="0">
                <a:ea typeface="ＭＳ Ｐゴシック" charset="-128"/>
              </a:rPr>
              <a:t>It applies to men and women: gender roles concern both </a:t>
            </a:r>
          </a:p>
          <a:p>
            <a:pPr>
              <a:buClr>
                <a:srgbClr val="0070C0"/>
              </a:buClr>
            </a:pPr>
            <a:endParaRPr lang="en-US" dirty="0"/>
          </a:p>
        </p:txBody>
      </p:sp>
    </p:spTree>
    <p:extLst>
      <p:ext uri="{BB962C8B-B14F-4D97-AF65-F5344CB8AC3E}">
        <p14:creationId xmlns:p14="http://schemas.microsoft.com/office/powerpoint/2010/main" val="153321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68313" y="1051752"/>
            <a:ext cx="8229600" cy="936625"/>
          </a:xfrm>
        </p:spPr>
        <p:txBody>
          <a:bodyPr/>
          <a:lstStyle/>
          <a:p>
            <a:r>
              <a:rPr lang="en-GB" altLang="en-US" dirty="0" smtClean="0"/>
              <a:t>Gender Analysis: Macro level</a:t>
            </a:r>
            <a:endParaRPr lang="en-GB" altLang="en-US" dirty="0"/>
          </a:p>
        </p:txBody>
      </p:sp>
      <p:sp>
        <p:nvSpPr>
          <p:cNvPr id="66562" name="Rectangle 3"/>
          <p:cNvSpPr>
            <a:spLocks noGrp="1" noChangeArrowheads="1"/>
          </p:cNvSpPr>
          <p:nvPr>
            <p:ph type="body" idx="1"/>
          </p:nvPr>
        </p:nvSpPr>
        <p:spPr>
          <a:xfrm>
            <a:off x="457200" y="1803445"/>
            <a:ext cx="8229600" cy="3529013"/>
          </a:xfrm>
        </p:spPr>
        <p:txBody>
          <a:bodyPr/>
          <a:lstStyle/>
          <a:p>
            <a:pPr>
              <a:buClr>
                <a:srgbClr val="0070C0"/>
              </a:buClr>
            </a:pPr>
            <a:r>
              <a:rPr lang="en-GB" altLang="en-US" sz="1800" dirty="0" smtClean="0"/>
              <a:t>Have gender equality commitments have been made by the government in the context of international processes such as the Beijing process, the MDG process, or the ratification of CEDAW?</a:t>
            </a:r>
          </a:p>
          <a:p>
            <a:pPr>
              <a:buClr>
                <a:srgbClr val="0070C0"/>
              </a:buClr>
            </a:pPr>
            <a:endParaRPr lang="en-GB" altLang="en-US" sz="1800" dirty="0" smtClean="0"/>
          </a:p>
          <a:p>
            <a:pPr>
              <a:buClr>
                <a:srgbClr val="0070C0"/>
              </a:buClr>
            </a:pPr>
            <a:r>
              <a:rPr lang="en-GB" altLang="en-US" sz="1800" dirty="0" smtClean="0"/>
              <a:t> Do national and sectoral policies reflect these commitments by their awareness of inequalities between men and women at different levels and the inclusion of means to address them?</a:t>
            </a:r>
          </a:p>
          <a:p>
            <a:pPr>
              <a:buClr>
                <a:srgbClr val="0070C0"/>
              </a:buClr>
            </a:pPr>
            <a:endParaRPr lang="en-GB" altLang="en-US" sz="1800" dirty="0" smtClean="0"/>
          </a:p>
          <a:p>
            <a:pPr>
              <a:buClr>
                <a:srgbClr val="0070C0"/>
              </a:buClr>
            </a:pPr>
            <a:r>
              <a:rPr lang="en-GB" altLang="en-US" sz="1800" dirty="0" smtClean="0"/>
              <a:t> How do current policies, laws and regulations (voting rights, rights to inheritance and credit opportunities, rights to divorce and child custody) impact differently on women and men?</a:t>
            </a:r>
          </a:p>
          <a:p>
            <a:pPr>
              <a:buClr>
                <a:srgbClr val="0070C0"/>
              </a:buClr>
            </a:pPr>
            <a:endParaRPr lang="en-GB" altLang="en-US" sz="1800" dirty="0" smtClean="0"/>
          </a:p>
          <a:p>
            <a:pPr>
              <a:buClr>
                <a:srgbClr val="0070C0"/>
              </a:buClr>
            </a:pPr>
            <a:r>
              <a:rPr lang="en-GB" altLang="en-US" sz="1800" dirty="0" smtClean="0"/>
              <a:t> In national-level institutions (parliament, government ministries, universities, businesses), how are decisions made? How are women represented in the system? How are decisions taken?</a:t>
            </a:r>
            <a:endParaRPr lang="en-GB" altLang="en-US" sz="1800" dirty="0"/>
          </a:p>
        </p:txBody>
      </p:sp>
    </p:spTree>
    <p:extLst>
      <p:ext uri="{BB962C8B-B14F-4D97-AF65-F5344CB8AC3E}">
        <p14:creationId xmlns:p14="http://schemas.microsoft.com/office/powerpoint/2010/main" val="32003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68313" y="1051752"/>
            <a:ext cx="8229600" cy="936625"/>
          </a:xfrm>
        </p:spPr>
        <p:txBody>
          <a:bodyPr/>
          <a:lstStyle/>
          <a:p>
            <a:r>
              <a:rPr lang="en-GB" altLang="en-US" dirty="0" smtClean="0"/>
              <a:t>Gender Analysis: Macro level</a:t>
            </a:r>
            <a:endParaRPr lang="en-GB" altLang="en-US" dirty="0"/>
          </a:p>
        </p:txBody>
      </p:sp>
      <p:sp>
        <p:nvSpPr>
          <p:cNvPr id="66562" name="Rectangle 3"/>
          <p:cNvSpPr>
            <a:spLocks noGrp="1" noChangeArrowheads="1"/>
          </p:cNvSpPr>
          <p:nvPr>
            <p:ph type="body" idx="1"/>
          </p:nvPr>
        </p:nvSpPr>
        <p:spPr>
          <a:xfrm>
            <a:off x="457200" y="1803445"/>
            <a:ext cx="8229600" cy="3529013"/>
          </a:xfrm>
        </p:spPr>
        <p:txBody>
          <a:bodyPr/>
          <a:lstStyle/>
          <a:p>
            <a:pPr>
              <a:buClr>
                <a:srgbClr val="0070C0"/>
              </a:buClr>
            </a:pPr>
            <a:r>
              <a:rPr lang="en-GB" altLang="en-US" sz="1800" dirty="0" smtClean="0"/>
              <a:t>E.g. migration </a:t>
            </a:r>
            <a:r>
              <a:rPr lang="en-GB" sz="1800" dirty="0"/>
              <a:t>Analysis at the macro level may reveal that migrant women are not legally entitled to particular social protection in their destination countries, such as maternity leave. In some countries, work visa requirements also mandate that applicants must stay with a single employer. Such provisions undermine the position of migrant women to challenge exploitative working conditions and may open them up to dismissal if they become pregnant. </a:t>
            </a:r>
          </a:p>
          <a:p>
            <a:pPr>
              <a:buClr>
                <a:srgbClr val="0070C0"/>
              </a:buClr>
            </a:pPr>
            <a:endParaRPr lang="en-GB" altLang="en-US" sz="1800" dirty="0"/>
          </a:p>
        </p:txBody>
      </p:sp>
    </p:spTree>
    <p:extLst>
      <p:ext uri="{BB962C8B-B14F-4D97-AF65-F5344CB8AC3E}">
        <p14:creationId xmlns:p14="http://schemas.microsoft.com/office/powerpoint/2010/main" val="37977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GB" altLang="en-US" dirty="0" smtClean="0"/>
              <a:t>Gender analysis: </a:t>
            </a:r>
            <a:r>
              <a:rPr lang="en-GB" altLang="en-US" dirty="0" err="1" smtClean="0"/>
              <a:t>Meso</a:t>
            </a:r>
            <a:r>
              <a:rPr lang="en-GB" altLang="en-US" dirty="0" smtClean="0"/>
              <a:t> level</a:t>
            </a:r>
            <a:endParaRPr lang="en-GB" altLang="en-US" dirty="0"/>
          </a:p>
        </p:txBody>
      </p:sp>
      <p:sp>
        <p:nvSpPr>
          <p:cNvPr id="67586" name="Rectangle 3"/>
          <p:cNvSpPr>
            <a:spLocks noGrp="1" noChangeArrowheads="1"/>
          </p:cNvSpPr>
          <p:nvPr>
            <p:ph type="body" idx="1"/>
          </p:nvPr>
        </p:nvSpPr>
        <p:spPr>
          <a:xfrm>
            <a:off x="468313" y="2053964"/>
            <a:ext cx="8229600" cy="3529013"/>
          </a:xfrm>
        </p:spPr>
        <p:txBody>
          <a:bodyPr/>
          <a:lstStyle/>
          <a:p>
            <a:pPr>
              <a:buClr>
                <a:srgbClr val="0070C0"/>
              </a:buClr>
              <a:buFont typeface="Arial" charset="0"/>
              <a:buChar char="•"/>
            </a:pPr>
            <a:r>
              <a:rPr lang="en-GB" altLang="en-US" sz="1800" dirty="0" smtClean="0"/>
              <a:t>Do service delivery structures (e.g. all civil service structures at this level – health, education, labour, transport etc. – the police, the judiciary, etc.) reflect gender balance in their membership and management? Do women and men have equal access to employment and services? Is equal treatment in terms of pay and benefit guaranteed for men and women?</a:t>
            </a:r>
          </a:p>
          <a:p>
            <a:pPr>
              <a:buClr>
                <a:srgbClr val="0070C0"/>
              </a:buClr>
              <a:buFont typeface="Arial" charset="0"/>
              <a:buChar char="•"/>
            </a:pPr>
            <a:endParaRPr lang="en-GB" altLang="en-US" sz="1800" dirty="0" smtClean="0"/>
          </a:p>
          <a:p>
            <a:pPr>
              <a:buClr>
                <a:srgbClr val="0070C0"/>
              </a:buClr>
              <a:buFont typeface="Arial" charset="0"/>
              <a:buChar char="•"/>
            </a:pPr>
            <a:r>
              <a:rPr lang="en-GB" altLang="en-US" sz="1800" dirty="0" smtClean="0"/>
              <a:t> Do private-sector businesses and institutions (including companies, banks, media, etc.) reflect gender balance in their membership and management? Do men and women have equal access to employment and services?</a:t>
            </a:r>
          </a:p>
          <a:p>
            <a:pPr>
              <a:buClr>
                <a:srgbClr val="0070C0"/>
              </a:buClr>
              <a:buFont typeface="Arial" charset="0"/>
              <a:buChar char="•"/>
            </a:pPr>
            <a:endParaRPr lang="en-GB" altLang="en-US" sz="1800" dirty="0" smtClean="0"/>
          </a:p>
          <a:p>
            <a:pPr>
              <a:buClr>
                <a:srgbClr val="0070C0"/>
              </a:buClr>
              <a:buFont typeface="Arial" charset="0"/>
              <a:buChar char="•"/>
            </a:pPr>
            <a:r>
              <a:rPr lang="en-GB" altLang="en-US" sz="1800" dirty="0" smtClean="0"/>
              <a:t> Is there occupational segregation of the labour market by gender, either horizontal or vertical?</a:t>
            </a:r>
            <a:endParaRPr lang="en-GB" altLang="en-US" sz="1800" dirty="0"/>
          </a:p>
        </p:txBody>
      </p:sp>
    </p:spTree>
    <p:extLst>
      <p:ext uri="{BB962C8B-B14F-4D97-AF65-F5344CB8AC3E}">
        <p14:creationId xmlns:p14="http://schemas.microsoft.com/office/powerpoint/2010/main" val="1560638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GB" altLang="en-US" dirty="0" smtClean="0"/>
              <a:t>Gender analysis: </a:t>
            </a:r>
            <a:r>
              <a:rPr lang="en-GB" altLang="en-US" dirty="0" err="1" smtClean="0"/>
              <a:t>Meso</a:t>
            </a:r>
            <a:r>
              <a:rPr lang="en-GB" altLang="en-US" dirty="0" smtClean="0"/>
              <a:t> level</a:t>
            </a:r>
            <a:endParaRPr lang="en-GB" altLang="en-US" dirty="0"/>
          </a:p>
        </p:txBody>
      </p:sp>
      <p:sp>
        <p:nvSpPr>
          <p:cNvPr id="67586" name="Rectangle 3"/>
          <p:cNvSpPr>
            <a:spLocks noGrp="1" noChangeArrowheads="1"/>
          </p:cNvSpPr>
          <p:nvPr>
            <p:ph type="body" idx="1"/>
          </p:nvPr>
        </p:nvSpPr>
        <p:spPr>
          <a:xfrm>
            <a:off x="468313" y="2053964"/>
            <a:ext cx="8229600" cy="3529013"/>
          </a:xfrm>
        </p:spPr>
        <p:txBody>
          <a:bodyPr/>
          <a:lstStyle/>
          <a:p>
            <a:pPr>
              <a:buClr>
                <a:srgbClr val="0070C0"/>
              </a:buClr>
              <a:buFont typeface="Arial" charset="0"/>
              <a:buChar char="•"/>
            </a:pPr>
            <a:r>
              <a:rPr lang="en-GB" altLang="en-US" sz="1800" dirty="0" smtClean="0"/>
              <a:t>E.g. migration </a:t>
            </a:r>
            <a:r>
              <a:rPr lang="en-GB" sz="1800" dirty="0"/>
              <a:t>Analysis at the </a:t>
            </a:r>
            <a:r>
              <a:rPr lang="en-GB" sz="1800" dirty="0" err="1"/>
              <a:t>meso</a:t>
            </a:r>
            <a:r>
              <a:rPr lang="en-GB" sz="1800" dirty="0"/>
              <a:t> level may reveal that the opening times for civil and legal services are not well-suited to the timetables of the labour sectors in which migrant women work, and that specific services may needed at other times. </a:t>
            </a:r>
          </a:p>
          <a:p>
            <a:pPr>
              <a:buClr>
                <a:srgbClr val="0070C0"/>
              </a:buClr>
              <a:buFont typeface="Arial" charset="0"/>
              <a:buChar char="•"/>
            </a:pPr>
            <a:endParaRPr lang="en-GB" altLang="en-US" sz="1800" dirty="0"/>
          </a:p>
        </p:txBody>
      </p:sp>
    </p:spTree>
    <p:extLst>
      <p:ext uri="{BB962C8B-B14F-4D97-AF65-F5344CB8AC3E}">
        <p14:creationId xmlns:p14="http://schemas.microsoft.com/office/powerpoint/2010/main" val="32361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901439"/>
            <a:ext cx="8229600" cy="936625"/>
          </a:xfrm>
        </p:spPr>
        <p:txBody>
          <a:bodyPr/>
          <a:lstStyle/>
          <a:p>
            <a:r>
              <a:rPr lang="en-GB" altLang="en-US" dirty="0" smtClean="0"/>
              <a:t>Gender analysis: Micro level</a:t>
            </a:r>
          </a:p>
        </p:txBody>
      </p:sp>
      <p:sp>
        <p:nvSpPr>
          <p:cNvPr id="68610" name="Rectangle 3"/>
          <p:cNvSpPr>
            <a:spLocks noGrp="1" noChangeArrowheads="1"/>
          </p:cNvSpPr>
          <p:nvPr>
            <p:ph type="body" idx="1"/>
          </p:nvPr>
        </p:nvSpPr>
        <p:spPr>
          <a:xfrm>
            <a:off x="457200" y="1678184"/>
            <a:ext cx="8229600" cy="3529013"/>
          </a:xfrm>
        </p:spPr>
        <p:txBody>
          <a:bodyPr/>
          <a:lstStyle/>
          <a:p>
            <a:pPr>
              <a:buClr>
                <a:srgbClr val="0070C0"/>
              </a:buClr>
            </a:pPr>
            <a:r>
              <a:rPr lang="en-GB" altLang="en-US" sz="1600" dirty="0" smtClean="0"/>
              <a:t>What is the division of labour amongst women, men, young and old? Who normally does what? Have there been changes due to war, migration for labour, the HIV/AIDS pandemic?</a:t>
            </a:r>
          </a:p>
          <a:p>
            <a:pPr>
              <a:buClr>
                <a:srgbClr val="0070C0"/>
              </a:buClr>
            </a:pPr>
            <a:r>
              <a:rPr lang="en-GB" altLang="en-US" sz="1600" dirty="0" smtClean="0"/>
              <a:t> Are there gender inequalities in access to resources, including new resources, and who has control over different resources, including new  resources and benefits from institutions, or development projects (or any outside interventions from the government)? Resources include non-material resources such as time, knowledge and information, and rights.</a:t>
            </a:r>
          </a:p>
          <a:p>
            <a:pPr>
              <a:buClr>
                <a:srgbClr val="0070C0"/>
              </a:buClr>
            </a:pPr>
            <a:r>
              <a:rPr lang="en-GB" altLang="en-US" sz="1600" dirty="0" smtClean="0"/>
              <a:t> What factors influence access to and control over resources (for example age, sex, position in an organisation, wealth, rural/urban location, education level, networks and patronage)?</a:t>
            </a:r>
          </a:p>
          <a:p>
            <a:pPr>
              <a:buClr>
                <a:srgbClr val="0070C0"/>
              </a:buClr>
            </a:pPr>
            <a:r>
              <a:rPr lang="en-GB" altLang="en-US" sz="1600" dirty="0" smtClean="0"/>
              <a:t> At the community level, how are decisions made about different resources and activities?</a:t>
            </a:r>
          </a:p>
          <a:p>
            <a:pPr>
              <a:buClr>
                <a:srgbClr val="0070C0"/>
              </a:buClr>
            </a:pPr>
            <a:r>
              <a:rPr lang="en-GB" altLang="en-US" sz="1600" dirty="0" smtClean="0"/>
              <a:t> At the household level, who makes decisions about different resources and activities?</a:t>
            </a:r>
            <a:endParaRPr lang="en-GB" altLang="en-US" sz="1600" dirty="0"/>
          </a:p>
        </p:txBody>
      </p:sp>
    </p:spTree>
    <p:extLst>
      <p:ext uri="{BB962C8B-B14F-4D97-AF65-F5344CB8AC3E}">
        <p14:creationId xmlns:p14="http://schemas.microsoft.com/office/powerpoint/2010/main" val="29119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901439"/>
            <a:ext cx="8229600" cy="936625"/>
          </a:xfrm>
        </p:spPr>
        <p:txBody>
          <a:bodyPr/>
          <a:lstStyle/>
          <a:p>
            <a:r>
              <a:rPr lang="en-GB" altLang="en-US" dirty="0" smtClean="0"/>
              <a:t>Gender analysis: Micro level</a:t>
            </a:r>
          </a:p>
        </p:txBody>
      </p:sp>
      <p:sp>
        <p:nvSpPr>
          <p:cNvPr id="68610" name="Rectangle 3"/>
          <p:cNvSpPr>
            <a:spLocks noGrp="1" noChangeArrowheads="1"/>
          </p:cNvSpPr>
          <p:nvPr>
            <p:ph type="body" idx="1"/>
          </p:nvPr>
        </p:nvSpPr>
        <p:spPr>
          <a:xfrm>
            <a:off x="457200" y="1678184"/>
            <a:ext cx="8229600" cy="3529013"/>
          </a:xfrm>
        </p:spPr>
        <p:txBody>
          <a:bodyPr/>
          <a:lstStyle/>
          <a:p>
            <a:pPr>
              <a:buClr>
                <a:srgbClr val="0070C0"/>
              </a:buClr>
            </a:pPr>
            <a:r>
              <a:rPr lang="en-GB" altLang="en-US" sz="1600" dirty="0" smtClean="0"/>
              <a:t>E.g. </a:t>
            </a:r>
            <a:r>
              <a:rPr lang="en-GB" altLang="en-US" sz="1600" dirty="0"/>
              <a:t>migration In some countries, such as Nepal and Morocco, there have traditionally been negative perceptions of women who migrate and leave their children behind, regardless of their motivation or the subsequent contributions they make to household income. These views may mean these women face stigma and social isolation if they return to their community of origin, undermining their ability to benefit fully from development programmes in the area.</a:t>
            </a:r>
          </a:p>
        </p:txBody>
      </p:sp>
    </p:spTree>
    <p:extLst>
      <p:ext uri="{BB962C8B-B14F-4D97-AF65-F5344CB8AC3E}">
        <p14:creationId xmlns:p14="http://schemas.microsoft.com/office/powerpoint/2010/main" val="77242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address gender inequalities in migration </a:t>
            </a:r>
          </a:p>
        </p:txBody>
      </p:sp>
      <p:sp>
        <p:nvSpPr>
          <p:cNvPr id="5" name="Content Placeholder 4"/>
          <p:cNvSpPr>
            <a:spLocks noGrp="1"/>
          </p:cNvSpPr>
          <p:nvPr>
            <p:ph idx="1"/>
          </p:nvPr>
        </p:nvSpPr>
        <p:spPr/>
        <p:txBody>
          <a:bodyPr/>
          <a:lstStyle/>
          <a:p>
            <a:pPr>
              <a:buClr>
                <a:srgbClr val="0070C0"/>
              </a:buClr>
            </a:pPr>
            <a:r>
              <a:rPr lang="en-US" sz="1600" dirty="0" smtClean="0"/>
              <a:t>Make </a:t>
            </a:r>
            <a:r>
              <a:rPr lang="en-US" sz="1600" dirty="0"/>
              <a:t>use and create demand for sex-disaggregated data. </a:t>
            </a:r>
          </a:p>
          <a:p>
            <a:pPr>
              <a:buClr>
                <a:srgbClr val="0070C0"/>
              </a:buClr>
            </a:pPr>
            <a:r>
              <a:rPr lang="en-US" sz="1600" dirty="0"/>
              <a:t>Ensure that women’s needs and priorities are voiced, understood and addressed. </a:t>
            </a:r>
          </a:p>
          <a:p>
            <a:pPr>
              <a:buClr>
                <a:srgbClr val="0070C0"/>
              </a:buClr>
            </a:pPr>
            <a:r>
              <a:rPr lang="en-US" sz="1600" dirty="0"/>
              <a:t>Avoid reinforcing gender inequalities, by ignoring the existing gender relations and power disparities between women and men. </a:t>
            </a:r>
            <a:endParaRPr lang="en-US" sz="1600" dirty="0" smtClean="0"/>
          </a:p>
          <a:p>
            <a:pPr>
              <a:buClr>
                <a:srgbClr val="0070C0"/>
              </a:buClr>
            </a:pPr>
            <a:r>
              <a:rPr lang="en-US" sz="1600" dirty="0" smtClean="0"/>
              <a:t>Plan </a:t>
            </a:r>
            <a:r>
              <a:rPr lang="en-US" sz="1600" dirty="0"/>
              <a:t>gender-specific actions, to address problems relating more particularly to one or the other </a:t>
            </a:r>
            <a:r>
              <a:rPr lang="en-US" sz="1600" dirty="0" smtClean="0"/>
              <a:t>gender either as separate initiatives or as part of larger </a:t>
            </a:r>
            <a:r>
              <a:rPr lang="en-US" sz="1600" dirty="0" err="1" smtClean="0"/>
              <a:t>programmes</a:t>
            </a:r>
            <a:r>
              <a:rPr lang="en-US" sz="1600" dirty="0" smtClean="0"/>
              <a:t>. </a:t>
            </a:r>
            <a:r>
              <a:rPr lang="en-US" sz="1600" dirty="0"/>
              <a:t>(e.g. access to information</a:t>
            </a:r>
            <a:r>
              <a:rPr lang="is-IS" sz="1600" dirty="0"/>
              <a:t>…) </a:t>
            </a:r>
            <a:endParaRPr lang="is-IS" sz="1600" dirty="0" smtClean="0"/>
          </a:p>
          <a:p>
            <a:pPr>
              <a:buClr>
                <a:srgbClr val="0070C0"/>
              </a:buClr>
            </a:pPr>
            <a:r>
              <a:rPr lang="en-US" sz="1600" dirty="0" smtClean="0"/>
              <a:t>Adopt longer term “transformative” perspectives, supporting women’s participation in decision-making</a:t>
            </a:r>
          </a:p>
          <a:p>
            <a:pPr>
              <a:buClr>
                <a:srgbClr val="0070C0"/>
              </a:buClr>
            </a:pPr>
            <a:r>
              <a:rPr lang="en-US" sz="1600" dirty="0" smtClean="0"/>
              <a:t>Engage </a:t>
            </a:r>
            <a:r>
              <a:rPr lang="en-US" sz="1600" dirty="0"/>
              <a:t>men, creating awareness on gender disparities and proving the benefits of gender equality for communities. </a:t>
            </a:r>
            <a:r>
              <a:rPr lang="en-US" sz="1600" dirty="0" smtClean="0"/>
              <a:t>(e.g. control </a:t>
            </a:r>
            <a:r>
              <a:rPr lang="en-US" sz="1600" dirty="0"/>
              <a:t>over household income </a:t>
            </a:r>
            <a:r>
              <a:rPr lang="is-IS" sz="1600" dirty="0" smtClean="0"/>
              <a:t>… </a:t>
            </a:r>
            <a:r>
              <a:rPr lang="en-US" sz="1600" dirty="0" smtClean="0"/>
              <a:t>bargaining </a:t>
            </a:r>
            <a:r>
              <a:rPr lang="en-US" sz="1600" dirty="0"/>
              <a:t>power and </a:t>
            </a:r>
            <a:r>
              <a:rPr lang="en-US" sz="1600" dirty="0" smtClean="0"/>
              <a:t>agency)</a:t>
            </a:r>
          </a:p>
          <a:p>
            <a:pPr>
              <a:buClr>
                <a:srgbClr val="0070C0"/>
              </a:buClr>
            </a:pPr>
            <a:r>
              <a:rPr lang="en-US" sz="1600" dirty="0" smtClean="0"/>
              <a:t>When </a:t>
            </a:r>
            <a:r>
              <a:rPr lang="en-US" sz="1600" dirty="0"/>
              <a:t>planning small sized women- or gender-equality specific projects, see them as part of larger scale </a:t>
            </a:r>
            <a:r>
              <a:rPr lang="en-US" sz="1600" dirty="0" err="1"/>
              <a:t>programmes</a:t>
            </a:r>
            <a:r>
              <a:rPr lang="en-US" sz="1600" dirty="0"/>
              <a:t> to support human development. </a:t>
            </a:r>
            <a:r>
              <a:rPr lang="en-US" sz="1600" dirty="0" smtClean="0"/>
              <a:t>(e.g. remittances and poorest-poor hierarchy</a:t>
            </a:r>
            <a:r>
              <a:rPr lang="is-IS" sz="1600" dirty="0" smtClean="0"/>
              <a:t>…) </a:t>
            </a:r>
            <a:endParaRPr lang="en-US" sz="1600" dirty="0"/>
          </a:p>
          <a:p>
            <a:pPr>
              <a:buClr>
                <a:srgbClr val="0070C0"/>
              </a:buClr>
            </a:pPr>
            <a:endParaRPr lang="en-US" sz="1600" dirty="0"/>
          </a:p>
        </p:txBody>
      </p:sp>
    </p:spTree>
    <p:extLst>
      <p:ext uri="{BB962C8B-B14F-4D97-AF65-F5344CB8AC3E}">
        <p14:creationId xmlns:p14="http://schemas.microsoft.com/office/powerpoint/2010/main" val="153340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ltLang="en-US" dirty="0" smtClean="0"/>
              <a:t>Gender Gap in Access to Justice: Obstacles that Women Encounter</a:t>
            </a:r>
            <a:endParaRPr lang="en-US" dirty="0"/>
          </a:p>
        </p:txBody>
      </p:sp>
      <p:sp>
        <p:nvSpPr>
          <p:cNvPr id="23554" name="Rectangle 3"/>
          <p:cNvSpPr>
            <a:spLocks noGrp="1" noChangeArrowheads="1"/>
          </p:cNvSpPr>
          <p:nvPr>
            <p:ph idx="1"/>
          </p:nvPr>
        </p:nvSpPr>
        <p:spPr>
          <a:xfrm>
            <a:off x="457200" y="2504901"/>
            <a:ext cx="8229600" cy="3529013"/>
          </a:xfrm>
        </p:spPr>
        <p:txBody>
          <a:bodyPr/>
          <a:lstStyle/>
          <a:p>
            <a:pPr lvl="1"/>
            <a:r>
              <a:rPr lang="es-ES" altLang="en-US" sz="1600" dirty="0" smtClean="0"/>
              <a:t>Non </a:t>
            </a:r>
            <a:r>
              <a:rPr lang="es-ES" altLang="en-US" sz="1600" dirty="0" err="1" smtClean="0"/>
              <a:t>effective</a:t>
            </a:r>
            <a:r>
              <a:rPr lang="es-ES" altLang="en-US" sz="1600" dirty="0" smtClean="0"/>
              <a:t> </a:t>
            </a:r>
            <a:r>
              <a:rPr lang="es-ES" altLang="en-US" sz="1600" dirty="0" err="1" smtClean="0"/>
              <a:t>preventive</a:t>
            </a:r>
            <a:r>
              <a:rPr lang="es-ES" altLang="en-US" sz="1600" dirty="0" smtClean="0"/>
              <a:t> and </a:t>
            </a:r>
            <a:r>
              <a:rPr lang="es-ES" altLang="en-US" sz="1600" dirty="0" err="1" smtClean="0"/>
              <a:t>protection</a:t>
            </a:r>
            <a:r>
              <a:rPr lang="es-ES" altLang="en-US" sz="1600" dirty="0" smtClean="0"/>
              <a:t> </a:t>
            </a:r>
            <a:r>
              <a:rPr lang="es-ES" altLang="en-US" sz="1600" dirty="0" err="1" smtClean="0"/>
              <a:t>orders</a:t>
            </a:r>
            <a:r>
              <a:rPr lang="es-ES" altLang="en-US" sz="1600" dirty="0" smtClean="0"/>
              <a:t>.</a:t>
            </a:r>
          </a:p>
          <a:p>
            <a:pPr lvl="1"/>
            <a:r>
              <a:rPr lang="es-ES" altLang="en-US" sz="1600" dirty="0" err="1" smtClean="0"/>
              <a:t>Lack</a:t>
            </a:r>
            <a:r>
              <a:rPr lang="es-ES" altLang="en-US" sz="1600" dirty="0" smtClean="0"/>
              <a:t> of judicial </a:t>
            </a:r>
            <a:r>
              <a:rPr lang="es-ES" altLang="en-US" sz="1600" dirty="0" err="1" smtClean="0"/>
              <a:t>offices</a:t>
            </a:r>
            <a:r>
              <a:rPr lang="es-ES" altLang="en-US" sz="1600" dirty="0" smtClean="0"/>
              <a:t> in rural, </a:t>
            </a:r>
            <a:r>
              <a:rPr lang="es-ES" altLang="en-US" sz="1600" dirty="0" err="1" smtClean="0"/>
              <a:t>poor</a:t>
            </a:r>
            <a:r>
              <a:rPr lang="es-ES" altLang="en-US" sz="1600" dirty="0" smtClean="0"/>
              <a:t>, and marginal </a:t>
            </a:r>
            <a:r>
              <a:rPr lang="es-ES" altLang="en-US" sz="1600" dirty="0" err="1" smtClean="0"/>
              <a:t>areas</a:t>
            </a:r>
            <a:r>
              <a:rPr lang="es-ES" altLang="en-US" sz="1600" dirty="0" smtClean="0"/>
              <a:t>.</a:t>
            </a:r>
          </a:p>
          <a:p>
            <a:pPr lvl="1"/>
            <a:r>
              <a:rPr lang="es-ES" altLang="en-US" sz="1600" dirty="0" err="1" smtClean="0"/>
              <a:t>Lack</a:t>
            </a:r>
            <a:r>
              <a:rPr lang="es-ES" altLang="en-US" sz="1600" dirty="0" smtClean="0"/>
              <a:t> of free legal </a:t>
            </a:r>
            <a:r>
              <a:rPr lang="es-ES" altLang="en-US" sz="1600" dirty="0" err="1" smtClean="0"/>
              <a:t>aid</a:t>
            </a:r>
            <a:r>
              <a:rPr lang="es-ES" altLang="en-US" sz="1600" dirty="0" smtClean="0"/>
              <a:t> </a:t>
            </a:r>
            <a:r>
              <a:rPr lang="es-ES" altLang="en-US" sz="1600" dirty="0" err="1" smtClean="0"/>
              <a:t>for</a:t>
            </a:r>
            <a:r>
              <a:rPr lang="es-ES" altLang="en-US" sz="1600" dirty="0" smtClean="0"/>
              <a:t> </a:t>
            </a:r>
            <a:r>
              <a:rPr lang="es-ES" altLang="en-US" sz="1600" dirty="0" err="1" smtClean="0"/>
              <a:t>victims</a:t>
            </a:r>
            <a:endParaRPr lang="es-ES" altLang="en-US" sz="1600" dirty="0" smtClean="0"/>
          </a:p>
          <a:p>
            <a:pPr lvl="1"/>
            <a:r>
              <a:rPr lang="es-ES" altLang="en-US" sz="1600" dirty="0" err="1" smtClean="0"/>
              <a:t>Lack</a:t>
            </a:r>
            <a:r>
              <a:rPr lang="es-ES" altLang="en-US" sz="1600" dirty="0" smtClean="0"/>
              <a:t> of legal </a:t>
            </a:r>
            <a:r>
              <a:rPr lang="es-ES" altLang="en-US" sz="1600" dirty="0" err="1" smtClean="0"/>
              <a:t>literacy</a:t>
            </a:r>
            <a:endParaRPr lang="es-ES" altLang="en-US" sz="1600" dirty="0" smtClean="0"/>
          </a:p>
          <a:p>
            <a:pPr lvl="1"/>
            <a:r>
              <a:rPr lang="es-ES" altLang="en-US" sz="1600" dirty="0" err="1" smtClean="0"/>
              <a:t>Important</a:t>
            </a:r>
            <a:r>
              <a:rPr lang="es-ES" altLang="en-US" sz="1600" dirty="0" smtClean="0"/>
              <a:t> </a:t>
            </a:r>
            <a:r>
              <a:rPr lang="es-ES" altLang="en-US" sz="1600" dirty="0" err="1" smtClean="0"/>
              <a:t>investigation</a:t>
            </a:r>
            <a:r>
              <a:rPr lang="es-ES" altLang="en-US" sz="1600" dirty="0" smtClean="0"/>
              <a:t> </a:t>
            </a:r>
            <a:r>
              <a:rPr lang="es-ES" altLang="en-US" sz="1600" dirty="0" err="1" smtClean="0"/>
              <a:t>weaknesses</a:t>
            </a:r>
            <a:r>
              <a:rPr lang="es-ES" altLang="en-US" sz="1600" dirty="0" smtClean="0"/>
              <a:t> (</a:t>
            </a:r>
            <a:r>
              <a:rPr lang="es-ES" altLang="en-US" sz="1600" dirty="0" err="1" smtClean="0"/>
              <a:t>police</a:t>
            </a:r>
            <a:r>
              <a:rPr lang="es-ES" altLang="en-US" sz="1600" dirty="0" smtClean="0"/>
              <a:t> and </a:t>
            </a:r>
            <a:r>
              <a:rPr lang="es-ES" altLang="en-US" sz="1600" dirty="0" err="1" smtClean="0"/>
              <a:t>prosecution</a:t>
            </a:r>
            <a:r>
              <a:rPr lang="es-ES" altLang="en-US" sz="1600" dirty="0" smtClean="0"/>
              <a:t>)</a:t>
            </a:r>
          </a:p>
          <a:p>
            <a:pPr lvl="1"/>
            <a:r>
              <a:rPr lang="es-ES" altLang="en-US" sz="1600" dirty="0" err="1" smtClean="0"/>
              <a:t>Lack</a:t>
            </a:r>
            <a:r>
              <a:rPr lang="es-ES" altLang="en-US" sz="1600" dirty="0" smtClean="0"/>
              <a:t> of </a:t>
            </a:r>
            <a:r>
              <a:rPr lang="es-ES" altLang="en-US" sz="1600" dirty="0" err="1" smtClean="0"/>
              <a:t>gender</a:t>
            </a:r>
            <a:r>
              <a:rPr lang="es-ES" altLang="en-US" sz="1600" dirty="0" smtClean="0"/>
              <a:t> </a:t>
            </a:r>
            <a:r>
              <a:rPr lang="es-ES" altLang="en-US" sz="1600" dirty="0" err="1" smtClean="0"/>
              <a:t>competence</a:t>
            </a:r>
            <a:r>
              <a:rPr lang="es-ES" altLang="en-US" sz="1600" dirty="0" smtClean="0"/>
              <a:t>, of </a:t>
            </a:r>
            <a:r>
              <a:rPr lang="es-ES" altLang="en-US" sz="1600" dirty="0" err="1" smtClean="0"/>
              <a:t>capacity</a:t>
            </a:r>
            <a:r>
              <a:rPr lang="es-ES" altLang="en-US" sz="1600" dirty="0" smtClean="0"/>
              <a:t> to </a:t>
            </a:r>
            <a:r>
              <a:rPr lang="es-ES" altLang="en-US" sz="1600" dirty="0" err="1" smtClean="0"/>
              <a:t>address</a:t>
            </a:r>
            <a:r>
              <a:rPr lang="es-ES" altLang="en-US" sz="1600" dirty="0" smtClean="0"/>
              <a:t> </a:t>
            </a:r>
            <a:r>
              <a:rPr lang="es-ES" altLang="en-US" sz="1600" dirty="0" err="1" smtClean="0"/>
              <a:t>gender</a:t>
            </a:r>
            <a:r>
              <a:rPr lang="es-ES" altLang="en-US" sz="1600" dirty="0" smtClean="0"/>
              <a:t> </a:t>
            </a:r>
            <a:r>
              <a:rPr lang="es-ES" altLang="en-US" sz="1600" dirty="0" err="1" smtClean="0"/>
              <a:t>violence</a:t>
            </a:r>
            <a:r>
              <a:rPr lang="es-ES" altLang="en-US" sz="1600" dirty="0" smtClean="0"/>
              <a:t> (</a:t>
            </a:r>
            <a:r>
              <a:rPr lang="es-ES" altLang="en-US" sz="1600" dirty="0" err="1" smtClean="0"/>
              <a:t>among</a:t>
            </a:r>
            <a:r>
              <a:rPr lang="es-ES" altLang="en-US" sz="1600" dirty="0" smtClean="0"/>
              <a:t> </a:t>
            </a:r>
            <a:r>
              <a:rPr lang="es-ES" altLang="en-US" sz="1600" dirty="0" err="1" smtClean="0"/>
              <a:t>the</a:t>
            </a:r>
            <a:r>
              <a:rPr lang="es-ES" altLang="en-US" sz="1600" dirty="0" smtClean="0"/>
              <a:t> pólice, </a:t>
            </a:r>
            <a:r>
              <a:rPr lang="es-ES" altLang="en-US" sz="1600" dirty="0" err="1" smtClean="0"/>
              <a:t>prosecutors</a:t>
            </a:r>
            <a:r>
              <a:rPr lang="es-ES" altLang="en-US" sz="1600" dirty="0" smtClean="0"/>
              <a:t>, and </a:t>
            </a:r>
            <a:r>
              <a:rPr lang="es-ES" altLang="en-US" sz="1600" dirty="0" err="1" smtClean="0"/>
              <a:t>judiciary</a:t>
            </a:r>
            <a:r>
              <a:rPr lang="es-ES" altLang="en-US" sz="1600" dirty="0" smtClean="0"/>
              <a:t>)</a:t>
            </a:r>
          </a:p>
          <a:p>
            <a:pPr lvl="1"/>
            <a:r>
              <a:rPr lang="es-ES" altLang="en-US" sz="1600" dirty="0" err="1" smtClean="0"/>
              <a:t>Inadequate</a:t>
            </a:r>
            <a:r>
              <a:rPr lang="es-ES" altLang="en-US" sz="1600" dirty="0" smtClean="0"/>
              <a:t> </a:t>
            </a:r>
            <a:r>
              <a:rPr lang="es-ES" altLang="en-US" sz="1600" dirty="0" err="1" smtClean="0"/>
              <a:t>service</a:t>
            </a:r>
            <a:r>
              <a:rPr lang="es-ES" altLang="en-US" sz="1600" dirty="0" smtClean="0"/>
              <a:t> </a:t>
            </a:r>
            <a:r>
              <a:rPr lang="es-ES" altLang="en-US" sz="1600" dirty="0" err="1" smtClean="0"/>
              <a:t>provision</a:t>
            </a:r>
            <a:r>
              <a:rPr lang="es-ES" altLang="en-US" sz="1600" dirty="0" smtClean="0"/>
              <a:t>.</a:t>
            </a:r>
          </a:p>
          <a:p>
            <a:pPr lvl="1"/>
            <a:r>
              <a:rPr lang="es-ES" altLang="en-US" sz="1600" dirty="0" err="1" smtClean="0"/>
              <a:t>Lack</a:t>
            </a:r>
            <a:r>
              <a:rPr lang="es-ES" altLang="en-US" sz="1600" dirty="0" smtClean="0"/>
              <a:t> of </a:t>
            </a:r>
            <a:r>
              <a:rPr lang="es-ES" altLang="en-US" sz="1600" dirty="0" err="1" smtClean="0"/>
              <a:t>gender</a:t>
            </a:r>
            <a:r>
              <a:rPr lang="es-ES" altLang="en-US" sz="1600" dirty="0" smtClean="0"/>
              <a:t> balance in </a:t>
            </a:r>
            <a:r>
              <a:rPr lang="es-ES" altLang="en-US" sz="1600" dirty="0" err="1" smtClean="0"/>
              <a:t>the</a:t>
            </a:r>
            <a:r>
              <a:rPr lang="es-ES" altLang="en-US" sz="1600" dirty="0" smtClean="0"/>
              <a:t> </a:t>
            </a:r>
            <a:r>
              <a:rPr lang="es-ES" altLang="en-US" sz="1600" dirty="0" err="1" smtClean="0"/>
              <a:t>police</a:t>
            </a:r>
            <a:r>
              <a:rPr lang="es-ES" altLang="en-US" sz="1600" dirty="0" smtClean="0"/>
              <a:t> and </a:t>
            </a:r>
            <a:r>
              <a:rPr lang="es-ES" altLang="en-US" sz="1600" dirty="0" err="1" smtClean="0"/>
              <a:t>judiciary</a:t>
            </a:r>
            <a:r>
              <a:rPr lang="es-ES" altLang="en-US" sz="1600" dirty="0" smtClean="0"/>
              <a:t>.</a:t>
            </a:r>
          </a:p>
          <a:p>
            <a:pPr lvl="1"/>
            <a:r>
              <a:rPr lang="es-ES" altLang="en-US" sz="1600" dirty="0" err="1" smtClean="0"/>
              <a:t>Lack</a:t>
            </a:r>
            <a:r>
              <a:rPr lang="es-ES" altLang="en-US" sz="1600" dirty="0" smtClean="0"/>
              <a:t> of </a:t>
            </a:r>
            <a:r>
              <a:rPr lang="es-ES" altLang="en-US" sz="1600" dirty="0" err="1" smtClean="0"/>
              <a:t>economic</a:t>
            </a:r>
            <a:r>
              <a:rPr lang="es-ES" altLang="en-US" sz="1600" dirty="0" smtClean="0"/>
              <a:t> </a:t>
            </a:r>
            <a:r>
              <a:rPr lang="es-ES" altLang="en-US" sz="1600" dirty="0" err="1" smtClean="0"/>
              <a:t>resources</a:t>
            </a:r>
            <a:r>
              <a:rPr lang="es-ES" altLang="en-US" sz="1600" dirty="0" smtClean="0"/>
              <a:t> </a:t>
            </a:r>
            <a:r>
              <a:rPr lang="es-ES" altLang="en-US" sz="1600" dirty="0" err="1" smtClean="0"/>
              <a:t>provided</a:t>
            </a:r>
            <a:r>
              <a:rPr lang="es-ES" altLang="en-US" sz="1600" dirty="0" smtClean="0"/>
              <a:t> to </a:t>
            </a:r>
            <a:r>
              <a:rPr lang="es-ES" altLang="en-US" sz="1600" dirty="0" err="1" smtClean="0"/>
              <a:t>women</a:t>
            </a:r>
            <a:r>
              <a:rPr lang="es-ES" altLang="en-US" sz="1600" dirty="0" smtClean="0"/>
              <a:t> </a:t>
            </a:r>
            <a:r>
              <a:rPr lang="es-ES" altLang="en-US" sz="1600" dirty="0" err="1" smtClean="0"/>
              <a:t>seeking</a:t>
            </a:r>
            <a:r>
              <a:rPr lang="es-ES" altLang="en-US" sz="1600" dirty="0" smtClean="0"/>
              <a:t> </a:t>
            </a:r>
            <a:r>
              <a:rPr lang="es-ES" altLang="en-US" sz="1600" dirty="0" err="1" smtClean="0"/>
              <a:t>justice</a:t>
            </a:r>
            <a:r>
              <a:rPr lang="es-ES" altLang="en-US" sz="1600" dirty="0" smtClean="0"/>
              <a:t>.</a:t>
            </a:r>
            <a:endParaRPr lang="es-ES" altLang="en-US" sz="1600" dirty="0"/>
          </a:p>
        </p:txBody>
      </p:sp>
    </p:spTree>
    <p:extLst>
      <p:ext uri="{BB962C8B-B14F-4D97-AF65-F5344CB8AC3E}">
        <p14:creationId xmlns:p14="http://schemas.microsoft.com/office/powerpoint/2010/main" val="193235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altLang="en-US" smtClean="0"/>
              <a:t>WHAT  IS  GENDER? </a:t>
            </a:r>
            <a:endParaRPr lang="en-GB" altLang="en-US"/>
          </a:p>
        </p:txBody>
      </p:sp>
      <p:sp>
        <p:nvSpPr>
          <p:cNvPr id="4" name="Content Placeholder 3"/>
          <p:cNvSpPr>
            <a:spLocks noGrp="1"/>
          </p:cNvSpPr>
          <p:nvPr>
            <p:ph idx="1"/>
          </p:nvPr>
        </p:nvSpPr>
        <p:spPr/>
        <p:txBody>
          <a:bodyPr/>
          <a:lstStyle/>
          <a:p>
            <a:r>
              <a:rPr lang="en-US" dirty="0"/>
              <a:t>A concept that refers to the social differences between women and men that have been learned, are changeable over time and have wide variations both within and between cultures. (European Commission, 1998) </a:t>
            </a:r>
          </a:p>
          <a:p>
            <a:endParaRPr lang="en-US" dirty="0"/>
          </a:p>
        </p:txBody>
      </p:sp>
      <p:sp>
        <p:nvSpPr>
          <p:cNvPr id="3075"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charset="0"/>
                <a:ea typeface="Arial"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marL="457200" fontAlgn="base">
              <a:spcBef>
                <a:spcPct val="0"/>
              </a:spcBef>
              <a:spcAft>
                <a:spcPct val="0"/>
              </a:spcAft>
              <a:defRPr>
                <a:solidFill>
                  <a:schemeClr val="tx1"/>
                </a:solidFill>
                <a:latin typeface="Arial" charset="0"/>
                <a:ea typeface="Arial" charset="0"/>
                <a:cs typeface="Arial" charset="0"/>
              </a:defRPr>
            </a:lvl6pPr>
            <a:lvl7pPr marL="914400" fontAlgn="base">
              <a:spcBef>
                <a:spcPct val="0"/>
              </a:spcBef>
              <a:spcAft>
                <a:spcPct val="0"/>
              </a:spcAft>
              <a:defRPr>
                <a:solidFill>
                  <a:schemeClr val="tx1"/>
                </a:solidFill>
                <a:latin typeface="Arial" charset="0"/>
                <a:ea typeface="Arial" charset="0"/>
                <a:cs typeface="Arial" charset="0"/>
              </a:defRPr>
            </a:lvl7pPr>
            <a:lvl8pPr marL="1371600" fontAlgn="base">
              <a:spcBef>
                <a:spcPct val="0"/>
              </a:spcBef>
              <a:spcAft>
                <a:spcPct val="0"/>
              </a:spcAft>
              <a:defRPr>
                <a:solidFill>
                  <a:schemeClr val="tx1"/>
                </a:solidFill>
                <a:latin typeface="Arial" charset="0"/>
                <a:ea typeface="Arial" charset="0"/>
                <a:cs typeface="Arial" charset="0"/>
              </a:defRPr>
            </a:lvl8pPr>
            <a:lvl9pPr marL="1828800" fontAlgn="base">
              <a:spcBef>
                <a:spcPct val="0"/>
              </a:spcBef>
              <a:spcAft>
                <a:spcPct val="0"/>
              </a:spcAft>
              <a:defRPr>
                <a:solidFill>
                  <a:schemeClr val="tx1"/>
                </a:solidFill>
                <a:latin typeface="Arial" charset="0"/>
                <a:ea typeface="Arial" charset="0"/>
                <a:cs typeface="Arial" charset="0"/>
              </a:defRPr>
            </a:lvl9pPr>
          </a:lstStyle>
          <a:p>
            <a:pPr algn="ctr" eaLnBrk="0" hangingPunct="0"/>
            <a:endParaRPr lang="fr-FR" altLang="en-US" sz="4400">
              <a:solidFill>
                <a:schemeClr val="tx2"/>
              </a:solidFill>
              <a:latin typeface="Comic Sans MS" charset="0"/>
            </a:endParaRPr>
          </a:p>
        </p:txBody>
      </p:sp>
    </p:spTree>
    <p:extLst>
      <p:ext uri="{BB962C8B-B14F-4D97-AF65-F5344CB8AC3E}">
        <p14:creationId xmlns:p14="http://schemas.microsoft.com/office/powerpoint/2010/main" val="195546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68313" y="964069"/>
            <a:ext cx="8229600" cy="1190408"/>
          </a:xfrm>
        </p:spPr>
        <p:txBody>
          <a:bodyPr/>
          <a:lstStyle/>
          <a:p>
            <a:r>
              <a:rPr lang="en-GB" altLang="en-US" sz="2800" smtClean="0"/>
              <a:t>How </a:t>
            </a:r>
            <a:r>
              <a:rPr lang="en-GB" altLang="en-US" sz="2800" dirty="0"/>
              <a:t>to address gender inequalities in access to justice</a:t>
            </a:r>
            <a:br>
              <a:rPr lang="en-GB" altLang="en-US" sz="2800" dirty="0"/>
            </a:br>
            <a:endParaRPr lang="it-IT" altLang="en-US" sz="2800" dirty="0"/>
          </a:p>
        </p:txBody>
      </p:sp>
      <p:sp>
        <p:nvSpPr>
          <p:cNvPr id="2" name="Sottotitolo 2"/>
          <p:cNvSpPr>
            <a:spLocks noGrp="1"/>
          </p:cNvSpPr>
          <p:nvPr>
            <p:ph idx="1"/>
          </p:nvPr>
        </p:nvSpPr>
        <p:spPr>
          <a:xfrm>
            <a:off x="468313" y="1978808"/>
            <a:ext cx="8229600" cy="3529013"/>
          </a:xfrm>
        </p:spPr>
        <p:txBody>
          <a:bodyPr/>
          <a:lstStyle/>
          <a:p>
            <a:r>
              <a:rPr lang="en-GB" altLang="en-US" sz="2000" dirty="0" smtClean="0"/>
              <a:t>Programmes, projects and actions should be…</a:t>
            </a:r>
          </a:p>
          <a:p>
            <a:pPr lvl="1"/>
            <a:r>
              <a:rPr lang="en-GB" altLang="en-US" sz="1600" dirty="0" smtClean="0"/>
              <a:t>Inter-institutional (e.g. coordination tables on gender and justice)</a:t>
            </a:r>
          </a:p>
          <a:p>
            <a:pPr lvl="1"/>
            <a:r>
              <a:rPr lang="en-GB" altLang="en-US" sz="1600" dirty="0" smtClean="0"/>
              <a:t>Inter-sectoral</a:t>
            </a:r>
          </a:p>
          <a:p>
            <a:pPr lvl="1"/>
            <a:r>
              <a:rPr lang="en-GB" altLang="en-US" sz="1600" dirty="0" smtClean="0"/>
              <a:t>Sustainable throughout the process</a:t>
            </a:r>
          </a:p>
          <a:p>
            <a:pPr lvl="1"/>
            <a:r>
              <a:rPr lang="en-GB" altLang="en-US" sz="1600" dirty="0" smtClean="0"/>
              <a:t>Integrated within the overall government´s public policy</a:t>
            </a:r>
          </a:p>
          <a:p>
            <a:pPr lvl="1"/>
            <a:r>
              <a:rPr lang="en-GB" altLang="en-US" sz="1600" dirty="0" smtClean="0"/>
              <a:t>Based on Human Rights Instruments as the Framework</a:t>
            </a:r>
          </a:p>
          <a:p>
            <a:pPr lvl="1"/>
            <a:r>
              <a:rPr lang="en-GB" altLang="en-US" sz="1600" dirty="0" smtClean="0"/>
              <a:t>Strong political and technical components</a:t>
            </a:r>
          </a:p>
          <a:p>
            <a:pPr lvl="1"/>
            <a:r>
              <a:rPr lang="en-GB" altLang="en-US" sz="1600" dirty="0" smtClean="0"/>
              <a:t>Sex-disaggregated data (and other gender sensitive variables)</a:t>
            </a:r>
          </a:p>
          <a:p>
            <a:pPr lvl="1"/>
            <a:r>
              <a:rPr lang="en-GB" altLang="en-US" sz="1600" dirty="0" smtClean="0"/>
              <a:t>Competent gender experts and expertise</a:t>
            </a:r>
          </a:p>
        </p:txBody>
      </p:sp>
    </p:spTree>
    <p:extLst>
      <p:ext uri="{BB962C8B-B14F-4D97-AF65-F5344CB8AC3E}">
        <p14:creationId xmlns:p14="http://schemas.microsoft.com/office/powerpoint/2010/main" val="66394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5554" y="1106091"/>
            <a:ext cx="8201025" cy="465534"/>
          </a:xfrm>
        </p:spPr>
        <p:txBody>
          <a:bodyPr/>
          <a:lstStyle/>
          <a:p>
            <a:pPr eaLnBrk="1" hangingPunct="1"/>
            <a:r>
              <a:rPr lang="es-ES_tradnl" altLang="es-MX" sz="2100">
                <a:ea typeface="ＭＳ Ｐゴシック" charset="-128"/>
              </a:rPr>
              <a:t>Guidelines for working on internal results</a:t>
            </a:r>
            <a:endParaRPr lang="es-ES_tradnl" altLang="en-US" sz="2400">
              <a:ea typeface="ＭＳ Ｐゴシック" charset="-128"/>
            </a:endParaRPr>
          </a:p>
        </p:txBody>
      </p:sp>
      <p:sp>
        <p:nvSpPr>
          <p:cNvPr id="86019" name="Rectangle 3"/>
          <p:cNvSpPr>
            <a:spLocks noGrp="1" noChangeArrowheads="1"/>
          </p:cNvSpPr>
          <p:nvPr>
            <p:ph idx="1"/>
          </p:nvPr>
        </p:nvSpPr>
        <p:spPr>
          <a:xfrm>
            <a:off x="635794" y="1860376"/>
            <a:ext cx="8180785" cy="3962400"/>
          </a:xfrm>
        </p:spPr>
        <p:txBody>
          <a:bodyPr/>
          <a:lstStyle/>
          <a:p>
            <a:pPr eaLnBrk="1" hangingPunct="1">
              <a:buFont typeface="Wingdings" pitchFamily="2" charset="2"/>
              <a:buChar char="§"/>
              <a:defRPr/>
            </a:pPr>
            <a:r>
              <a:rPr lang="en-US" altLang="es-MX" sz="2000" dirty="0" smtClean="0">
                <a:ea typeface="+mn-ea"/>
              </a:rPr>
              <a:t>Identify strategic partners in the institution, at both political and technical level</a:t>
            </a:r>
          </a:p>
          <a:p>
            <a:pPr eaLnBrk="1" hangingPunct="1">
              <a:buFont typeface="Wingdings" pitchFamily="2" charset="2"/>
              <a:buChar char="§"/>
              <a:defRPr/>
            </a:pPr>
            <a:r>
              <a:rPr lang="en-US" altLang="es-MX" sz="2000" dirty="0" smtClean="0">
                <a:ea typeface="+mn-ea"/>
              </a:rPr>
              <a:t>Identify existing gender gaps and gather data </a:t>
            </a:r>
          </a:p>
          <a:p>
            <a:pPr eaLnBrk="1" hangingPunct="1">
              <a:buFont typeface="Wingdings" pitchFamily="2" charset="2"/>
              <a:buChar char="§"/>
              <a:defRPr/>
            </a:pPr>
            <a:r>
              <a:rPr lang="en-US" altLang="es-MX" sz="2000" dirty="0" smtClean="0">
                <a:ea typeface="+mn-ea"/>
              </a:rPr>
              <a:t>Establish a baseline to identify the starting point and record progress</a:t>
            </a:r>
          </a:p>
          <a:p>
            <a:pPr eaLnBrk="1" hangingPunct="1">
              <a:buFont typeface="Wingdings" pitchFamily="2" charset="2"/>
              <a:buChar char="§"/>
              <a:defRPr/>
            </a:pPr>
            <a:r>
              <a:rPr lang="en-US" altLang="es-MX" sz="2000" dirty="0" smtClean="0">
                <a:ea typeface="+mn-ea"/>
              </a:rPr>
              <a:t>Design and use indicators to monitor and evaluate impact</a:t>
            </a:r>
          </a:p>
          <a:p>
            <a:pPr eaLnBrk="1" hangingPunct="1">
              <a:buFont typeface="Wingdings" pitchFamily="2" charset="2"/>
              <a:buChar char="§"/>
              <a:defRPr/>
            </a:pPr>
            <a:r>
              <a:rPr lang="en-US" altLang="es-MX" sz="2000" dirty="0" smtClean="0">
                <a:ea typeface="+mn-ea"/>
              </a:rPr>
              <a:t>Involve all sectors of the institution that will be affected by the project (have a representation of all areas), make them feel they own the result</a:t>
            </a:r>
          </a:p>
          <a:p>
            <a:pPr eaLnBrk="1" hangingPunct="1">
              <a:buFont typeface="Wingdings" pitchFamily="2" charset="2"/>
              <a:buChar char="§"/>
              <a:defRPr/>
            </a:pPr>
            <a:r>
              <a:rPr lang="en-US" altLang="es-MX" sz="2000" dirty="0" smtClean="0">
                <a:ea typeface="+mn-ea"/>
              </a:rPr>
              <a:t>As a starting point: a basic training on Human Rights and gender mainstreaming</a:t>
            </a:r>
          </a:p>
          <a:p>
            <a:pPr marL="0" indent="0" eaLnBrk="1" hangingPunct="1">
              <a:buNone/>
              <a:defRPr/>
            </a:pPr>
            <a:endParaRPr lang="es-ES_tradnl" altLang="es-MX" sz="2000" dirty="0" smtClean="0">
              <a:ea typeface="+mn-ea"/>
            </a:endParaRPr>
          </a:p>
          <a:p>
            <a:pPr marL="0" indent="0" eaLnBrk="1" hangingPunct="1">
              <a:buNone/>
              <a:defRPr/>
            </a:pPr>
            <a:endParaRPr lang="es-ES_tradnl" altLang="es-MX" sz="2000" dirty="0">
              <a:ea typeface="+mn-ea"/>
            </a:endParaRPr>
          </a:p>
        </p:txBody>
      </p:sp>
    </p:spTree>
    <p:extLst>
      <p:ext uri="{BB962C8B-B14F-4D97-AF65-F5344CB8AC3E}">
        <p14:creationId xmlns:p14="http://schemas.microsoft.com/office/powerpoint/2010/main" val="134633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MX" altLang="en-US" sz="2000" smtClean="0"/>
              <a:t>Justice Sector Support: </a:t>
            </a:r>
            <a:br>
              <a:rPr lang="es-MX" altLang="en-US" sz="2000" smtClean="0"/>
            </a:br>
            <a:r>
              <a:rPr lang="es-MX" altLang="en-US" sz="2000" smtClean="0"/>
              <a:t>Gender-sensitive programmes, projects, actions and strategies</a:t>
            </a:r>
            <a:endParaRPr lang="es-ES_tradnl" altLang="en-US" sz="2000" dirty="0"/>
          </a:p>
        </p:txBody>
      </p:sp>
      <p:sp>
        <p:nvSpPr>
          <p:cNvPr id="30723" name="Rectangle 3"/>
          <p:cNvSpPr>
            <a:spLocks noGrp="1" noChangeArrowheads="1"/>
          </p:cNvSpPr>
          <p:nvPr>
            <p:ph idx="1"/>
          </p:nvPr>
        </p:nvSpPr>
        <p:spPr/>
        <p:txBody>
          <a:bodyPr/>
          <a:lstStyle/>
          <a:p>
            <a:r>
              <a:rPr lang="es-ES_tradnl" altLang="en-US" sz="1800" smtClean="0"/>
              <a:t>II. </a:t>
            </a:r>
            <a:r>
              <a:rPr lang="es-ES_tradnl" altLang="en-US" sz="1800" dirty="0" err="1" smtClean="0"/>
              <a:t>External</a:t>
            </a:r>
            <a:r>
              <a:rPr lang="es-ES_tradnl" altLang="en-US" sz="1800" dirty="0" smtClean="0"/>
              <a:t> </a:t>
            </a:r>
            <a:r>
              <a:rPr lang="es-ES_tradnl" altLang="en-US" sz="1800" dirty="0" err="1" smtClean="0"/>
              <a:t>level</a:t>
            </a:r>
            <a:r>
              <a:rPr lang="es-ES_tradnl" altLang="en-US" sz="1800" dirty="0" smtClean="0"/>
              <a:t>: </a:t>
            </a:r>
            <a:r>
              <a:rPr lang="es-ES_tradnl" altLang="en-US" sz="1800" dirty="0" err="1" smtClean="0"/>
              <a:t>services</a:t>
            </a:r>
            <a:r>
              <a:rPr lang="es-ES_tradnl" altLang="en-US" sz="1800" dirty="0" smtClean="0"/>
              <a:t> </a:t>
            </a:r>
            <a:r>
              <a:rPr lang="es-ES_tradnl" altLang="en-US" sz="1800" dirty="0" err="1" smtClean="0"/>
              <a:t>provided</a:t>
            </a:r>
            <a:r>
              <a:rPr lang="es-ES_tradnl" altLang="en-US" sz="1800" dirty="0" smtClean="0"/>
              <a:t> </a:t>
            </a:r>
            <a:r>
              <a:rPr lang="es-ES_tradnl" altLang="en-US" sz="1800" dirty="0" err="1" smtClean="0"/>
              <a:t>by</a:t>
            </a:r>
            <a:r>
              <a:rPr lang="es-ES_tradnl" altLang="en-US" sz="1800" dirty="0" smtClean="0"/>
              <a:t> </a:t>
            </a:r>
            <a:r>
              <a:rPr lang="es-ES_tradnl" altLang="en-US" sz="1800" dirty="0" err="1" smtClean="0"/>
              <a:t>the</a:t>
            </a:r>
            <a:r>
              <a:rPr lang="es-ES_tradnl" altLang="en-US" sz="1800" dirty="0" smtClean="0"/>
              <a:t> </a:t>
            </a:r>
            <a:r>
              <a:rPr lang="es-ES_tradnl" altLang="en-US" sz="1800" dirty="0" err="1" smtClean="0"/>
              <a:t>institution</a:t>
            </a:r>
            <a:r>
              <a:rPr lang="es-ES_tradnl" altLang="en-US" sz="1800" dirty="0" smtClean="0"/>
              <a:t>.</a:t>
            </a:r>
          </a:p>
          <a:p>
            <a:pPr lvl="1"/>
            <a:endParaRPr lang="es-ES_tradnl" altLang="en-US" sz="1600" dirty="0" smtClean="0"/>
          </a:p>
          <a:p>
            <a:pPr lvl="1"/>
            <a:r>
              <a:rPr lang="es-ES_tradnl" altLang="en-US" sz="1600" dirty="0" err="1" smtClean="0"/>
              <a:t>Identify</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most</a:t>
            </a:r>
            <a:r>
              <a:rPr lang="es-ES_tradnl" altLang="en-US" sz="1600" dirty="0" smtClean="0"/>
              <a:t> </a:t>
            </a:r>
            <a:r>
              <a:rPr lang="es-ES_tradnl" altLang="en-US" sz="1600" dirty="0" err="1" smtClean="0"/>
              <a:t>sensitive</a:t>
            </a:r>
            <a:r>
              <a:rPr lang="es-ES_tradnl" altLang="en-US" sz="1600" dirty="0" smtClean="0"/>
              <a:t> </a:t>
            </a:r>
            <a:r>
              <a:rPr lang="es-ES_tradnl" altLang="en-US" sz="1600" dirty="0" err="1" smtClean="0"/>
              <a:t>areas</a:t>
            </a:r>
            <a:r>
              <a:rPr lang="es-ES_tradnl" altLang="en-US" sz="1600" dirty="0" smtClean="0"/>
              <a:t> </a:t>
            </a:r>
            <a:r>
              <a:rPr lang="es-ES_tradnl" altLang="en-US" sz="1600" dirty="0" err="1" smtClean="0"/>
              <a:t>that</a:t>
            </a:r>
            <a:r>
              <a:rPr lang="es-ES_tradnl" altLang="en-US" sz="1600" dirty="0" smtClean="0"/>
              <a:t> </a:t>
            </a:r>
            <a:r>
              <a:rPr lang="es-ES_tradnl" altLang="en-US" sz="1600" dirty="0" err="1" smtClean="0"/>
              <a:t>must</a:t>
            </a:r>
            <a:r>
              <a:rPr lang="es-ES_tradnl" altLang="en-US" sz="1600" dirty="0" smtClean="0"/>
              <a:t> be </a:t>
            </a:r>
            <a:r>
              <a:rPr lang="es-ES_tradnl" altLang="en-US" sz="1600" dirty="0" err="1" smtClean="0"/>
              <a:t>addressed</a:t>
            </a:r>
            <a:r>
              <a:rPr lang="es-ES_tradnl" altLang="en-US" sz="1600" dirty="0" smtClean="0"/>
              <a:t> in </a:t>
            </a:r>
            <a:r>
              <a:rPr lang="es-ES_tradnl" altLang="en-US" sz="1600" dirty="0" err="1" smtClean="0"/>
              <a:t>priority</a:t>
            </a:r>
            <a:r>
              <a:rPr lang="es-ES_tradnl" altLang="en-US" sz="1600" dirty="0" smtClean="0"/>
              <a:t> (</a:t>
            </a:r>
            <a:r>
              <a:rPr lang="es-ES_tradnl" altLang="en-US" sz="1600" dirty="0" err="1" smtClean="0"/>
              <a:t>victims</a:t>
            </a:r>
            <a:r>
              <a:rPr lang="es-ES_tradnl" altLang="en-US" sz="1600" dirty="0" smtClean="0"/>
              <a:t> in </a:t>
            </a:r>
            <a:r>
              <a:rPr lang="es-ES_tradnl" altLang="en-US" sz="1600" dirty="0" err="1" smtClean="0"/>
              <a:t>the</a:t>
            </a:r>
            <a:r>
              <a:rPr lang="es-ES_tradnl" altLang="en-US" sz="1600" dirty="0" smtClean="0"/>
              <a:t> criminal </a:t>
            </a:r>
            <a:r>
              <a:rPr lang="es-ES_tradnl" altLang="en-US" sz="1600" dirty="0" err="1" smtClean="0"/>
              <a:t>system</a:t>
            </a:r>
            <a:r>
              <a:rPr lang="es-ES_tradnl" altLang="en-US" sz="1600" dirty="0" smtClean="0"/>
              <a:t>, </a:t>
            </a:r>
            <a:r>
              <a:rPr lang="es-ES_tradnl" altLang="en-US" sz="1600" dirty="0" err="1" smtClean="0"/>
              <a:t>domestic</a:t>
            </a:r>
            <a:r>
              <a:rPr lang="es-ES_tradnl" altLang="en-US" sz="1600" dirty="0" smtClean="0"/>
              <a:t> </a:t>
            </a:r>
            <a:r>
              <a:rPr lang="es-ES_tradnl" altLang="en-US" sz="1600" dirty="0" err="1" smtClean="0"/>
              <a:t>violence</a:t>
            </a:r>
            <a:r>
              <a:rPr lang="es-ES_tradnl" altLang="en-US" sz="1600" dirty="0" smtClean="0"/>
              <a:t>, sexual </a:t>
            </a:r>
            <a:r>
              <a:rPr lang="es-ES_tradnl" altLang="en-US" sz="1600" dirty="0" err="1" smtClean="0"/>
              <a:t>violence</a:t>
            </a:r>
            <a:r>
              <a:rPr lang="es-ES_tradnl" altLang="en-US" sz="1600" dirty="0" smtClean="0"/>
              <a:t>, </a:t>
            </a:r>
            <a:r>
              <a:rPr lang="es-ES_tradnl" altLang="en-US" sz="1600" dirty="0" err="1" smtClean="0"/>
              <a:t>labour</a:t>
            </a:r>
            <a:r>
              <a:rPr lang="es-ES_tradnl" altLang="en-US" sz="1600" dirty="0" smtClean="0"/>
              <a:t> </a:t>
            </a:r>
            <a:r>
              <a:rPr lang="es-ES_tradnl" altLang="en-US" sz="1600" dirty="0" err="1" smtClean="0"/>
              <a:t>courts</a:t>
            </a:r>
            <a:r>
              <a:rPr lang="es-ES_tradnl" altLang="en-US" sz="1600" dirty="0" smtClean="0"/>
              <a:t>, </a:t>
            </a:r>
            <a:r>
              <a:rPr lang="es-ES_tradnl" altLang="en-US" sz="1600" dirty="0" err="1" smtClean="0"/>
              <a:t>family</a:t>
            </a:r>
            <a:r>
              <a:rPr lang="es-ES_tradnl" altLang="en-US" sz="1600" dirty="0" smtClean="0"/>
              <a:t> </a:t>
            </a:r>
            <a:r>
              <a:rPr lang="es-ES_tradnl" altLang="en-US" sz="1600" dirty="0" err="1" smtClean="0"/>
              <a:t>courts</a:t>
            </a:r>
            <a:r>
              <a:rPr lang="es-ES_tradnl" altLang="en-US" sz="1600" dirty="0" smtClean="0"/>
              <a:t>, etc.)</a:t>
            </a:r>
          </a:p>
          <a:p>
            <a:pPr lvl="1"/>
            <a:r>
              <a:rPr lang="es-ES_tradnl" altLang="en-US" sz="1600" dirty="0" err="1" smtClean="0"/>
              <a:t>Identify</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gender</a:t>
            </a:r>
            <a:r>
              <a:rPr lang="es-ES_tradnl" altLang="en-US" sz="1600" dirty="0" smtClean="0"/>
              <a:t> gap in </a:t>
            </a:r>
            <a:r>
              <a:rPr lang="es-ES_tradnl" altLang="en-US" sz="1600" dirty="0" err="1" smtClean="0"/>
              <a:t>the</a:t>
            </a:r>
            <a:r>
              <a:rPr lang="es-ES_tradnl" altLang="en-US" sz="1600" dirty="0" smtClean="0"/>
              <a:t> </a:t>
            </a:r>
            <a:r>
              <a:rPr lang="es-ES_tradnl" altLang="en-US" sz="1600" dirty="0" err="1" smtClean="0"/>
              <a:t>specific</a:t>
            </a:r>
            <a:r>
              <a:rPr lang="es-ES_tradnl" altLang="en-US" sz="1600" dirty="0" smtClean="0"/>
              <a:t> </a:t>
            </a:r>
            <a:r>
              <a:rPr lang="es-ES_tradnl" altLang="en-US" sz="1600" dirty="0" err="1" smtClean="0"/>
              <a:t>groups</a:t>
            </a:r>
            <a:r>
              <a:rPr lang="es-ES_tradnl" altLang="en-US" sz="1600" dirty="0" smtClean="0"/>
              <a:t> of </a:t>
            </a:r>
            <a:r>
              <a:rPr lang="es-ES_tradnl" altLang="en-US" sz="1600" dirty="0" err="1" smtClean="0"/>
              <a:t>girls</a:t>
            </a:r>
            <a:r>
              <a:rPr lang="es-ES_tradnl" altLang="en-US" sz="1600" dirty="0" smtClean="0"/>
              <a:t> and </a:t>
            </a:r>
            <a:r>
              <a:rPr lang="es-ES_tradnl" altLang="en-US" sz="1600" dirty="0" err="1" smtClean="0"/>
              <a:t>women</a:t>
            </a:r>
            <a:r>
              <a:rPr lang="es-ES_tradnl" altLang="en-US" sz="1600" dirty="0" smtClean="0"/>
              <a:t> to </a:t>
            </a:r>
            <a:r>
              <a:rPr lang="es-ES_tradnl" altLang="en-US" sz="1600" dirty="0" err="1" smtClean="0"/>
              <a:t>whom</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services</a:t>
            </a:r>
            <a:r>
              <a:rPr lang="es-ES_tradnl" altLang="en-US" sz="1600" dirty="0" smtClean="0"/>
              <a:t> are </a:t>
            </a:r>
            <a:r>
              <a:rPr lang="es-ES_tradnl" altLang="en-US" sz="1600" dirty="0" err="1" smtClean="0"/>
              <a:t>addressed</a:t>
            </a:r>
            <a:endParaRPr lang="es-ES_tradnl" altLang="en-US" sz="1600" dirty="0" smtClean="0"/>
          </a:p>
          <a:p>
            <a:pPr lvl="1"/>
            <a:r>
              <a:rPr lang="es-ES_tradnl" altLang="en-US" sz="1600" dirty="0" err="1" smtClean="0"/>
              <a:t>Design</a:t>
            </a:r>
            <a:r>
              <a:rPr lang="es-ES_tradnl" altLang="en-US" sz="1600" dirty="0" smtClean="0"/>
              <a:t>, </a:t>
            </a:r>
            <a:r>
              <a:rPr lang="es-ES_tradnl" altLang="en-US" sz="1600" dirty="0" err="1" smtClean="0"/>
              <a:t>implement</a:t>
            </a:r>
            <a:r>
              <a:rPr lang="es-ES_tradnl" altLang="en-US" sz="1600" dirty="0" smtClean="0"/>
              <a:t> and monitor,  </a:t>
            </a:r>
            <a:r>
              <a:rPr lang="es-ES_tradnl" altLang="en-US" sz="1600" dirty="0" err="1" smtClean="0"/>
              <a:t>protocols</a:t>
            </a:r>
            <a:endParaRPr lang="es-ES_tradnl" altLang="en-US" sz="1600" dirty="0" smtClean="0"/>
          </a:p>
          <a:p>
            <a:pPr lvl="1"/>
            <a:r>
              <a:rPr lang="es-ES_tradnl" altLang="en-US" sz="1600" dirty="0" err="1" smtClean="0"/>
              <a:t>Involve</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groups</a:t>
            </a:r>
            <a:r>
              <a:rPr lang="es-ES_tradnl" altLang="en-US" sz="1600" dirty="0" smtClean="0"/>
              <a:t> of </a:t>
            </a:r>
            <a:r>
              <a:rPr lang="es-ES_tradnl" altLang="en-US" sz="1600" dirty="0" err="1" smtClean="0"/>
              <a:t>women</a:t>
            </a:r>
            <a:r>
              <a:rPr lang="es-ES_tradnl" altLang="en-US" sz="1600" dirty="0" smtClean="0"/>
              <a:t> in </a:t>
            </a:r>
            <a:r>
              <a:rPr lang="es-ES_tradnl" altLang="en-US" sz="1600" dirty="0" err="1" smtClean="0"/>
              <a:t>the</a:t>
            </a:r>
            <a:r>
              <a:rPr lang="es-ES_tradnl" altLang="en-US" sz="1600" dirty="0" smtClean="0"/>
              <a:t> </a:t>
            </a:r>
            <a:r>
              <a:rPr lang="es-ES_tradnl" altLang="en-US" sz="1600" dirty="0" err="1" smtClean="0"/>
              <a:t>design</a:t>
            </a:r>
            <a:r>
              <a:rPr lang="es-ES_tradnl" altLang="en-US" sz="1600" dirty="0" smtClean="0"/>
              <a:t> of </a:t>
            </a:r>
            <a:r>
              <a:rPr lang="es-ES_tradnl" altLang="en-US" sz="1600" dirty="0" err="1" smtClean="0"/>
              <a:t>the</a:t>
            </a:r>
            <a:r>
              <a:rPr lang="es-ES_tradnl" altLang="en-US" sz="1600" dirty="0" smtClean="0"/>
              <a:t> </a:t>
            </a:r>
            <a:r>
              <a:rPr lang="es-ES_tradnl" altLang="en-US" sz="1600" dirty="0" err="1" smtClean="0"/>
              <a:t>project</a:t>
            </a:r>
            <a:r>
              <a:rPr lang="es-ES_tradnl" altLang="en-US" sz="1600" dirty="0" smtClean="0"/>
              <a:t> and </a:t>
            </a:r>
            <a:r>
              <a:rPr lang="es-ES_tradnl" altLang="en-US" sz="1600" dirty="0" err="1" smtClean="0"/>
              <a:t>its</a:t>
            </a:r>
            <a:r>
              <a:rPr lang="es-ES_tradnl" altLang="en-US" sz="1600" dirty="0" smtClean="0"/>
              <a:t> </a:t>
            </a:r>
            <a:r>
              <a:rPr lang="es-ES_tradnl" altLang="en-US" sz="1600" dirty="0" err="1" smtClean="0"/>
              <a:t>validation</a:t>
            </a:r>
            <a:endParaRPr lang="es-ES_tradnl" altLang="en-US" sz="1600" dirty="0" smtClean="0"/>
          </a:p>
          <a:p>
            <a:pPr lvl="1"/>
            <a:r>
              <a:rPr lang="es-ES_tradnl" altLang="en-US" sz="1600" dirty="0" err="1" smtClean="0"/>
              <a:t>Design</a:t>
            </a:r>
            <a:r>
              <a:rPr lang="es-ES_tradnl" altLang="en-US" sz="1600" dirty="0" smtClean="0"/>
              <a:t> </a:t>
            </a:r>
            <a:r>
              <a:rPr lang="es-ES_tradnl" altLang="en-US" sz="1600" dirty="0" err="1" smtClean="0"/>
              <a:t>technological</a:t>
            </a:r>
            <a:r>
              <a:rPr lang="es-ES_tradnl" altLang="en-US" sz="1600" dirty="0" smtClean="0"/>
              <a:t> </a:t>
            </a:r>
            <a:r>
              <a:rPr lang="es-ES_tradnl" altLang="en-US" sz="1600" dirty="0" err="1" smtClean="0"/>
              <a:t>instruments</a:t>
            </a:r>
            <a:r>
              <a:rPr lang="es-ES_tradnl" altLang="en-US" sz="1600" dirty="0" smtClean="0"/>
              <a:t> to </a:t>
            </a:r>
            <a:r>
              <a:rPr lang="es-ES_tradnl" altLang="en-US" sz="1600" dirty="0" err="1" smtClean="0"/>
              <a:t>gather</a:t>
            </a:r>
            <a:r>
              <a:rPr lang="es-ES_tradnl" altLang="en-US" sz="1600" dirty="0" smtClean="0"/>
              <a:t> data, </a:t>
            </a:r>
            <a:r>
              <a:rPr lang="es-ES_tradnl" altLang="en-US" sz="1600" dirty="0" err="1" smtClean="0"/>
              <a:t>these</a:t>
            </a:r>
            <a:r>
              <a:rPr lang="es-ES_tradnl" altLang="en-US" sz="1600" dirty="0" smtClean="0"/>
              <a:t> </a:t>
            </a:r>
            <a:r>
              <a:rPr lang="es-ES_tradnl" altLang="en-US" sz="1600" dirty="0" err="1" smtClean="0"/>
              <a:t>should</a:t>
            </a:r>
            <a:r>
              <a:rPr lang="es-ES_tradnl" altLang="en-US" sz="1600" dirty="0" smtClean="0"/>
              <a:t> be </a:t>
            </a:r>
            <a:r>
              <a:rPr lang="es-ES_tradnl" altLang="en-US" sz="1600" dirty="0" err="1" smtClean="0"/>
              <a:t>interinstitutional</a:t>
            </a:r>
            <a:r>
              <a:rPr lang="es-ES_tradnl" altLang="en-US" sz="1600" dirty="0" smtClean="0"/>
              <a:t> and </a:t>
            </a:r>
            <a:r>
              <a:rPr lang="es-ES_tradnl" altLang="en-US" sz="1600" dirty="0" err="1" smtClean="0"/>
              <a:t>interactive</a:t>
            </a:r>
            <a:r>
              <a:rPr lang="es-ES_tradnl" altLang="en-US" sz="1600" dirty="0" smtClean="0"/>
              <a:t> </a:t>
            </a:r>
            <a:endParaRPr lang="es-ES_tradnl" altLang="en-US" sz="1600" dirty="0"/>
          </a:p>
        </p:txBody>
      </p:sp>
    </p:spTree>
    <p:extLst>
      <p:ext uri="{BB962C8B-B14F-4D97-AF65-F5344CB8AC3E}">
        <p14:creationId xmlns:p14="http://schemas.microsoft.com/office/powerpoint/2010/main" val="88607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361" y="1331089"/>
            <a:ext cx="4303273" cy="4869849"/>
          </a:xfrm>
          <a:prstGeom prst="rect">
            <a:avLst/>
          </a:prstGeom>
        </p:spPr>
      </p:pic>
    </p:spTree>
    <p:extLst>
      <p:ext uri="{BB962C8B-B14F-4D97-AF65-F5344CB8AC3E}">
        <p14:creationId xmlns:p14="http://schemas.microsoft.com/office/powerpoint/2010/main" val="214165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44673"/>
            <a:ext cx="3008313" cy="810229"/>
          </a:xfrm>
        </p:spPr>
        <p:txBody>
          <a:bodyPr/>
          <a:lstStyle/>
          <a:p>
            <a:r>
              <a:rPr lang="en-US" dirty="0" smtClean="0"/>
              <a:t>Life cycle explained</a:t>
            </a:r>
            <a:endParaRPr lang="en-US" dirty="0"/>
          </a:p>
        </p:txBody>
      </p:sp>
      <p:sp>
        <p:nvSpPr>
          <p:cNvPr id="8" name="Text Placeholder 7"/>
          <p:cNvSpPr>
            <a:spLocks noGrp="1"/>
          </p:cNvSpPr>
          <p:nvPr>
            <p:ph type="body" sz="half" idx="2"/>
          </p:nvPr>
        </p:nvSpPr>
        <p:spPr>
          <a:xfrm>
            <a:off x="457200" y="2106592"/>
            <a:ext cx="3008314" cy="4019571"/>
          </a:xfrm>
        </p:spPr>
        <p:txBody>
          <a:bodyPr/>
          <a:lstStyle/>
          <a:p>
            <a:r>
              <a:rPr lang="en-US" dirty="0"/>
              <a:t>The </a:t>
            </a:r>
            <a:r>
              <a:rPr lang="en-US" dirty="0" smtClean="0"/>
              <a:t>(SEWA) bank </a:t>
            </a:r>
            <a:r>
              <a:rPr lang="en-US" dirty="0"/>
              <a:t>should be open to poor women of all communities because integration is the essence of poverty alleviation</a:t>
            </a:r>
            <a:r>
              <a:rPr lang="en-US" dirty="0" smtClean="0"/>
              <a:t>.</a:t>
            </a:r>
          </a:p>
          <a:p>
            <a:endParaRPr lang="en-US" b="1" dirty="0" smtClean="0"/>
          </a:p>
          <a:p>
            <a:r>
              <a:rPr lang="en-US" b="1" dirty="0" err="1" smtClean="0"/>
              <a:t>Elaben</a:t>
            </a:r>
            <a:r>
              <a:rPr lang="en-US" b="1" dirty="0" smtClean="0"/>
              <a:t> </a:t>
            </a:r>
            <a:r>
              <a:rPr lang="en-US" b="1" dirty="0"/>
              <a:t>R. Bhatt</a:t>
            </a:r>
          </a:p>
          <a:p>
            <a:r>
              <a:rPr lang="en-US" b="1" dirty="0"/>
              <a:t>Founder, </a:t>
            </a:r>
            <a:r>
              <a:rPr lang="en-US" b="1" dirty="0" err="1"/>
              <a:t>Sewa</a:t>
            </a:r>
            <a:r>
              <a:rPr lang="en-US" b="1" dirty="0"/>
              <a:t> Bank</a:t>
            </a:r>
            <a:endParaRPr lang="en-US" dirty="0"/>
          </a:p>
        </p:txBody>
      </p:sp>
      <p:pic>
        <p:nvPicPr>
          <p:cNvPr id="9" name="Content Placeholder 8"/>
          <p:cNvPicPr>
            <a:picLocks noGrp="1" noChangeAspect="1"/>
          </p:cNvPicPr>
          <p:nvPr>
            <p:ph idx="1"/>
          </p:nvPr>
        </p:nvPicPr>
        <p:blipFill>
          <a:blip r:embed="rId2"/>
          <a:stretch>
            <a:fillRect/>
          </a:stretch>
        </p:blipFill>
        <p:spPr>
          <a:xfrm>
            <a:off x="3609775" y="1291914"/>
            <a:ext cx="5111750" cy="5111750"/>
          </a:xfrm>
          <a:prstGeom prst="rect">
            <a:avLst/>
          </a:prstGeom>
        </p:spPr>
      </p:pic>
    </p:spTree>
    <p:extLst>
      <p:ext uri="{BB962C8B-B14F-4D97-AF65-F5344CB8AC3E}">
        <p14:creationId xmlns:p14="http://schemas.microsoft.com/office/powerpoint/2010/main" val="74695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Other key concepts</a:t>
            </a:r>
          </a:p>
        </p:txBody>
      </p:sp>
      <p:sp>
        <p:nvSpPr>
          <p:cNvPr id="47107" name="Rectangle 3"/>
          <p:cNvSpPr>
            <a:spLocks noGrp="1" noChangeArrowheads="1"/>
          </p:cNvSpPr>
          <p:nvPr>
            <p:ph type="body" idx="1"/>
          </p:nvPr>
        </p:nvSpPr>
        <p:spPr/>
        <p:txBody>
          <a:bodyPr/>
          <a:lstStyle/>
          <a:p>
            <a:r>
              <a:rPr lang="en-US" altLang="en-US" dirty="0"/>
              <a:t>Equality and equity</a:t>
            </a:r>
          </a:p>
          <a:p>
            <a:r>
              <a:rPr lang="en-US" altLang="en-US" dirty="0"/>
              <a:t>Stereotypes</a:t>
            </a:r>
          </a:p>
          <a:p>
            <a:r>
              <a:rPr lang="en-US" altLang="en-US" dirty="0"/>
              <a:t>Gender roles</a:t>
            </a:r>
          </a:p>
          <a:p>
            <a:r>
              <a:rPr lang="en-US" altLang="en-US" dirty="0"/>
              <a:t>Triple role</a:t>
            </a:r>
          </a:p>
          <a:p>
            <a:r>
              <a:rPr lang="en-US" altLang="en-US" dirty="0"/>
              <a:t>Quota and affirmative actions</a:t>
            </a:r>
          </a:p>
        </p:txBody>
      </p:sp>
    </p:spTree>
    <p:extLst>
      <p:ext uri="{BB962C8B-B14F-4D97-AF65-F5344CB8AC3E}">
        <p14:creationId xmlns:p14="http://schemas.microsoft.com/office/powerpoint/2010/main" val="18040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GB" altLang="en-US" dirty="0" smtClean="0"/>
              <a:t>WHY </a:t>
            </a:r>
            <a:r>
              <a:rPr lang="en-CA" altLang="en-US" dirty="0" smtClean="0"/>
              <a:t>Gender Equality in EC External Relations</a:t>
            </a:r>
            <a:r>
              <a:rPr lang="en-GB" altLang="en-US" dirty="0" smtClean="0"/>
              <a:t>?</a:t>
            </a:r>
            <a:endParaRPr lang="en-GB" altLang="en-US" dirty="0"/>
          </a:p>
        </p:txBody>
      </p:sp>
      <p:sp>
        <p:nvSpPr>
          <p:cNvPr id="51202" name="Rectangle 3"/>
          <p:cNvSpPr>
            <a:spLocks noGrp="1" noChangeArrowheads="1"/>
          </p:cNvSpPr>
          <p:nvPr>
            <p:ph type="body" idx="1"/>
          </p:nvPr>
        </p:nvSpPr>
        <p:spPr/>
        <p:txBody>
          <a:bodyPr/>
          <a:lstStyle/>
          <a:p>
            <a:pPr>
              <a:buClr>
                <a:srgbClr val="0070C0"/>
              </a:buClr>
            </a:pPr>
            <a:endParaRPr lang="en-CA" altLang="en-US" dirty="0" smtClean="0"/>
          </a:p>
          <a:p>
            <a:pPr>
              <a:buClr>
                <a:srgbClr val="0070C0"/>
              </a:buClr>
            </a:pPr>
            <a:r>
              <a:rPr lang="en-CA" altLang="en-US" dirty="0" smtClean="0"/>
              <a:t>A human right and a commitment towards citizens and the International Community</a:t>
            </a:r>
          </a:p>
          <a:p>
            <a:pPr>
              <a:buClr>
                <a:srgbClr val="0070C0"/>
              </a:buClr>
            </a:pPr>
            <a:r>
              <a:rPr lang="en-CA" altLang="en-US" dirty="0" smtClean="0"/>
              <a:t>A key to sustainable development and poverty reduction)</a:t>
            </a:r>
          </a:p>
          <a:p>
            <a:pPr>
              <a:buClr>
                <a:srgbClr val="0070C0"/>
              </a:buClr>
            </a:pPr>
            <a:r>
              <a:rPr lang="en-CA" altLang="en-US" dirty="0" smtClean="0"/>
              <a:t>A quality and effectiveness element </a:t>
            </a:r>
          </a:p>
        </p:txBody>
      </p:sp>
    </p:spTree>
    <p:extLst>
      <p:ext uri="{BB962C8B-B14F-4D97-AF65-F5344CB8AC3E}">
        <p14:creationId xmlns:p14="http://schemas.microsoft.com/office/powerpoint/2010/main" val="86527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altLang="en-US"/>
              <a:t>Gender Mainstreaming</a:t>
            </a:r>
          </a:p>
        </p:txBody>
      </p:sp>
      <p:sp>
        <p:nvSpPr>
          <p:cNvPr id="2" name="Content Placeholder 1"/>
          <p:cNvSpPr>
            <a:spLocks noGrp="1"/>
          </p:cNvSpPr>
          <p:nvPr>
            <p:ph idx="1"/>
          </p:nvPr>
        </p:nvSpPr>
        <p:spPr/>
        <p:txBody>
          <a:bodyPr/>
          <a:lstStyle/>
          <a:p>
            <a:r>
              <a:rPr lang="en-US" dirty="0"/>
              <a:t>concerns planning, (re) </a:t>
            </a:r>
            <a:r>
              <a:rPr lang="en-US" dirty="0" err="1"/>
              <a:t>organisation</a:t>
            </a:r>
            <a:r>
              <a:rPr lang="en-US" dirty="0"/>
              <a:t>, improvement and evaluation of policy processes so that a gender equality perspective is incorporated in all development policies, strategies and interventions, at all levels and at all stages by the actors normally involved therein. (European Parliament and of the Council on Promoting Gender Equality in Development Co-operation, 2004) </a:t>
            </a:r>
          </a:p>
          <a:p>
            <a:endParaRPr lang="en-US" dirty="0"/>
          </a:p>
        </p:txBody>
      </p:sp>
    </p:spTree>
    <p:extLst>
      <p:ext uri="{BB962C8B-B14F-4D97-AF65-F5344CB8AC3E}">
        <p14:creationId xmlns:p14="http://schemas.microsoft.com/office/powerpoint/2010/main" val="163976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dirty="0" smtClean="0"/>
              <a:t>How does mainstreaming work?</a:t>
            </a:r>
            <a:endParaRPr lang="en-US" dirty="0"/>
          </a:p>
        </p:txBody>
      </p:sp>
      <p:sp>
        <p:nvSpPr>
          <p:cNvPr id="4" name="Freeform 3"/>
          <p:cNvSpPr/>
          <p:nvPr/>
        </p:nvSpPr>
        <p:spPr>
          <a:xfrm>
            <a:off x="1765128" y="2674475"/>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2220685" y="3633107"/>
            <a:ext cx="865415" cy="26942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88178" y="3020786"/>
            <a:ext cx="865415" cy="26942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35864" y="3847907"/>
            <a:ext cx="351065" cy="85725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0747" y="2556934"/>
            <a:ext cx="1292905" cy="1338828"/>
          </a:xfrm>
          <a:prstGeom prst="rect">
            <a:avLst/>
          </a:prstGeom>
          <a:noFill/>
          <a:ln>
            <a:solidFill>
              <a:schemeClr val="accent1">
                <a:shade val="50000"/>
              </a:schemeClr>
            </a:solidFill>
          </a:ln>
        </p:spPr>
        <p:txBody>
          <a:bodyPr wrap="square" rtlCol="0">
            <a:spAutoFit/>
          </a:bodyPr>
          <a:lstStyle/>
          <a:p>
            <a:r>
              <a:rPr lang="en-US" sz="1350" dirty="0"/>
              <a:t>Pilot activities, to change decision making processes </a:t>
            </a:r>
          </a:p>
        </p:txBody>
      </p:sp>
      <p:sp>
        <p:nvSpPr>
          <p:cNvPr id="13" name="TextBox 12"/>
          <p:cNvSpPr txBox="1"/>
          <p:nvPr/>
        </p:nvSpPr>
        <p:spPr>
          <a:xfrm>
            <a:off x="1118676" y="3421569"/>
            <a:ext cx="1292905" cy="923330"/>
          </a:xfrm>
          <a:prstGeom prst="rect">
            <a:avLst/>
          </a:prstGeom>
          <a:noFill/>
          <a:ln>
            <a:solidFill>
              <a:schemeClr val="accent1">
                <a:shade val="50000"/>
              </a:schemeClr>
            </a:solidFill>
          </a:ln>
        </p:spPr>
        <p:txBody>
          <a:bodyPr wrap="square" rtlCol="0">
            <a:spAutoFit/>
          </a:bodyPr>
          <a:lstStyle/>
          <a:p>
            <a:r>
              <a:rPr lang="en-US" sz="1350" dirty="0"/>
              <a:t>Awareness, learning, </a:t>
            </a:r>
          </a:p>
          <a:p>
            <a:r>
              <a:rPr lang="en-US" sz="1350" dirty="0"/>
              <a:t>data, analysis</a:t>
            </a:r>
          </a:p>
        </p:txBody>
      </p:sp>
      <p:sp>
        <p:nvSpPr>
          <p:cNvPr id="14" name="TextBox 13"/>
          <p:cNvSpPr txBox="1"/>
          <p:nvPr/>
        </p:nvSpPr>
        <p:spPr>
          <a:xfrm>
            <a:off x="4288650" y="4737171"/>
            <a:ext cx="1292905" cy="507831"/>
          </a:xfrm>
          <a:prstGeom prst="rect">
            <a:avLst/>
          </a:prstGeom>
          <a:noFill/>
          <a:ln>
            <a:solidFill>
              <a:schemeClr val="accent1">
                <a:shade val="50000"/>
              </a:schemeClr>
            </a:solidFill>
          </a:ln>
        </p:spPr>
        <p:txBody>
          <a:bodyPr wrap="square" rtlCol="0">
            <a:spAutoFit/>
          </a:bodyPr>
          <a:lstStyle/>
          <a:p>
            <a:r>
              <a:rPr lang="en-US" sz="1350" dirty="0"/>
              <a:t>Policy and law</a:t>
            </a:r>
          </a:p>
        </p:txBody>
      </p:sp>
      <p:sp>
        <p:nvSpPr>
          <p:cNvPr id="15" name="TextBox 14"/>
          <p:cNvSpPr txBox="1"/>
          <p:nvPr/>
        </p:nvSpPr>
        <p:spPr>
          <a:xfrm>
            <a:off x="6539593" y="4196443"/>
            <a:ext cx="1292905" cy="1131079"/>
          </a:xfrm>
          <a:prstGeom prst="rect">
            <a:avLst/>
          </a:prstGeom>
          <a:noFill/>
          <a:ln>
            <a:solidFill>
              <a:schemeClr val="accent1">
                <a:shade val="50000"/>
              </a:schemeClr>
            </a:solidFill>
          </a:ln>
        </p:spPr>
        <p:txBody>
          <a:bodyPr wrap="square" rtlCol="0">
            <a:spAutoFit/>
          </a:bodyPr>
          <a:lstStyle/>
          <a:p>
            <a:r>
              <a:rPr lang="en-US" sz="1350" dirty="0"/>
              <a:t>Institutional practice</a:t>
            </a:r>
          </a:p>
          <a:p>
            <a:r>
              <a:rPr lang="is-IS" sz="1350" dirty="0"/>
              <a:t>…. </a:t>
            </a:r>
            <a:r>
              <a:rPr lang="en-US" sz="1350" dirty="0"/>
              <a:t>socio-economic impact</a:t>
            </a:r>
          </a:p>
        </p:txBody>
      </p:sp>
      <p:cxnSp>
        <p:nvCxnSpPr>
          <p:cNvPr id="16" name="Straight Arrow Connector 15"/>
          <p:cNvCxnSpPr/>
          <p:nvPr/>
        </p:nvCxnSpPr>
        <p:spPr>
          <a:xfrm flipH="1" flipV="1">
            <a:off x="6885733" y="3447796"/>
            <a:ext cx="351065" cy="748647"/>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89909" y="3014531"/>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Arrow Connector 18"/>
          <p:cNvCxnSpPr/>
          <p:nvPr/>
        </p:nvCxnSpPr>
        <p:spPr>
          <a:xfrm>
            <a:off x="6133605" y="3290206"/>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061264" y="2984751"/>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16979" y="3185292"/>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67726" y="3683838"/>
            <a:ext cx="0" cy="271889"/>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05945" y="3294338"/>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390747" y="4457024"/>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1433" y="4813363"/>
            <a:ext cx="1763624" cy="300082"/>
          </a:xfrm>
          <a:prstGeom prst="rect">
            <a:avLst/>
          </a:prstGeom>
          <a:noFill/>
        </p:spPr>
        <p:txBody>
          <a:bodyPr wrap="none" rtlCol="0">
            <a:spAutoFit/>
          </a:bodyPr>
          <a:lstStyle/>
          <a:p>
            <a:r>
              <a:rPr lang="en-US" sz="1350" b="1">
                <a:solidFill>
                  <a:schemeClr val="accent2">
                    <a:lumMod val="75000"/>
                  </a:schemeClr>
                </a:solidFill>
              </a:rPr>
              <a:t>The mainstream</a:t>
            </a:r>
          </a:p>
        </p:txBody>
      </p:sp>
    </p:spTree>
    <p:extLst>
      <p:ext uri="{BB962C8B-B14F-4D97-AF65-F5344CB8AC3E}">
        <p14:creationId xmlns:p14="http://schemas.microsoft.com/office/powerpoint/2010/main" val="492197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dirty="0" smtClean="0"/>
              <a:t>How does mainstreaming work?</a:t>
            </a:r>
            <a:endParaRPr lang="en-US" dirty="0"/>
          </a:p>
        </p:txBody>
      </p:sp>
      <p:sp>
        <p:nvSpPr>
          <p:cNvPr id="4" name="Freeform 3"/>
          <p:cNvSpPr/>
          <p:nvPr/>
        </p:nvSpPr>
        <p:spPr>
          <a:xfrm>
            <a:off x="1765128" y="2674475"/>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2220686" y="3534715"/>
            <a:ext cx="853763" cy="98393"/>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28590" y="2519374"/>
            <a:ext cx="1552889" cy="53898"/>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17999" y="3719684"/>
            <a:ext cx="580392" cy="289034"/>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49892" y="2262972"/>
            <a:ext cx="2058730" cy="1131079"/>
          </a:xfrm>
          <a:prstGeom prst="rect">
            <a:avLst/>
          </a:prstGeom>
          <a:noFill/>
          <a:ln>
            <a:solidFill>
              <a:schemeClr val="accent1">
                <a:shade val="50000"/>
              </a:schemeClr>
            </a:solidFill>
          </a:ln>
        </p:spPr>
        <p:txBody>
          <a:bodyPr wrap="square" rtlCol="0">
            <a:spAutoFit/>
          </a:bodyPr>
          <a:lstStyle/>
          <a:p>
            <a:r>
              <a:rPr lang="en-US" sz="1350" dirty="0"/>
              <a:t>Decision making processes evolve to include items previously out of the </a:t>
            </a:r>
            <a:r>
              <a:rPr lang="en-US" sz="1350"/>
              <a:t>“mainstream”</a:t>
            </a:r>
            <a:endParaRPr lang="en-US" sz="1350" dirty="0"/>
          </a:p>
        </p:txBody>
      </p:sp>
      <p:sp>
        <p:nvSpPr>
          <p:cNvPr id="13" name="TextBox 12"/>
          <p:cNvSpPr txBox="1"/>
          <p:nvPr/>
        </p:nvSpPr>
        <p:spPr>
          <a:xfrm>
            <a:off x="591594" y="3241193"/>
            <a:ext cx="1607521" cy="1338828"/>
          </a:xfrm>
          <a:prstGeom prst="rect">
            <a:avLst/>
          </a:prstGeom>
          <a:noFill/>
          <a:ln>
            <a:solidFill>
              <a:schemeClr val="accent1">
                <a:shade val="50000"/>
              </a:schemeClr>
            </a:solidFill>
          </a:ln>
        </p:spPr>
        <p:txBody>
          <a:bodyPr wrap="square" rtlCol="0">
            <a:spAutoFit/>
          </a:bodyPr>
          <a:lstStyle/>
          <a:p>
            <a:r>
              <a:rPr lang="en-US" sz="1350" dirty="0"/>
              <a:t>Continued awareness, learning, </a:t>
            </a:r>
          </a:p>
          <a:p>
            <a:r>
              <a:rPr lang="en-US" sz="1350" dirty="0"/>
              <a:t>data, analysis as a matter of course</a:t>
            </a:r>
          </a:p>
        </p:txBody>
      </p:sp>
      <p:sp>
        <p:nvSpPr>
          <p:cNvPr id="14" name="TextBox 13"/>
          <p:cNvSpPr txBox="1"/>
          <p:nvPr/>
        </p:nvSpPr>
        <p:spPr>
          <a:xfrm>
            <a:off x="3972863" y="4035725"/>
            <a:ext cx="2507105" cy="1131079"/>
          </a:xfrm>
          <a:prstGeom prst="rect">
            <a:avLst/>
          </a:prstGeom>
          <a:noFill/>
          <a:ln>
            <a:solidFill>
              <a:schemeClr val="accent1">
                <a:shade val="50000"/>
              </a:schemeClr>
            </a:solidFill>
          </a:ln>
        </p:spPr>
        <p:txBody>
          <a:bodyPr wrap="square" rtlCol="0">
            <a:spAutoFit/>
          </a:bodyPr>
          <a:lstStyle/>
          <a:p>
            <a:r>
              <a:rPr lang="en-US" sz="1350" dirty="0"/>
              <a:t>Policy and law put in practice, regular iterative processes allow refinement as required to fit the new “mainstream”</a:t>
            </a:r>
          </a:p>
        </p:txBody>
      </p:sp>
      <p:sp>
        <p:nvSpPr>
          <p:cNvPr id="15" name="TextBox 14"/>
          <p:cNvSpPr txBox="1"/>
          <p:nvPr/>
        </p:nvSpPr>
        <p:spPr>
          <a:xfrm>
            <a:off x="6539593" y="4196443"/>
            <a:ext cx="1292905" cy="1131079"/>
          </a:xfrm>
          <a:prstGeom prst="rect">
            <a:avLst/>
          </a:prstGeom>
          <a:noFill/>
          <a:ln>
            <a:solidFill>
              <a:schemeClr val="accent1">
                <a:shade val="50000"/>
              </a:schemeClr>
            </a:solidFill>
          </a:ln>
        </p:spPr>
        <p:txBody>
          <a:bodyPr wrap="square" rtlCol="0">
            <a:spAutoFit/>
          </a:bodyPr>
          <a:lstStyle/>
          <a:p>
            <a:r>
              <a:rPr lang="en-US" sz="1350" dirty="0"/>
              <a:t>Institutional practice</a:t>
            </a:r>
          </a:p>
          <a:p>
            <a:r>
              <a:rPr lang="is-IS" sz="1350" dirty="0"/>
              <a:t>…. </a:t>
            </a:r>
            <a:r>
              <a:rPr lang="en-US" sz="1350" dirty="0"/>
              <a:t>socio-economic impact</a:t>
            </a:r>
          </a:p>
        </p:txBody>
      </p:sp>
      <p:cxnSp>
        <p:nvCxnSpPr>
          <p:cNvPr id="16" name="Straight Arrow Connector 15"/>
          <p:cNvCxnSpPr/>
          <p:nvPr/>
        </p:nvCxnSpPr>
        <p:spPr>
          <a:xfrm flipV="1">
            <a:off x="6666380" y="3573084"/>
            <a:ext cx="1227821" cy="573640"/>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62155" y="3069014"/>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Arrow Connector 18"/>
          <p:cNvCxnSpPr/>
          <p:nvPr/>
        </p:nvCxnSpPr>
        <p:spPr>
          <a:xfrm>
            <a:off x="6133605" y="3290206"/>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061264" y="2984751"/>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16979" y="3185292"/>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67726" y="3683838"/>
            <a:ext cx="0" cy="271889"/>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05945" y="3294338"/>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390747" y="4457024"/>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785097" y="2390215"/>
            <a:ext cx="6343650" cy="2420471"/>
          </a:xfrm>
          <a:custGeom>
            <a:avLst/>
            <a:gdLst>
              <a:gd name="connsiteX0" fmla="*/ 0 w 8458200"/>
              <a:gd name="connsiteY0" fmla="*/ 3227294 h 3227294"/>
              <a:gd name="connsiteX1" fmla="*/ 1600200 w 8458200"/>
              <a:gd name="connsiteY1" fmla="*/ 1734671 h 3227294"/>
              <a:gd name="connsiteX2" fmla="*/ 3724836 w 8458200"/>
              <a:gd name="connsiteY2" fmla="*/ 685800 h 3227294"/>
              <a:gd name="connsiteX3" fmla="*/ 5620871 w 8458200"/>
              <a:gd name="connsiteY3" fmla="*/ 295835 h 3227294"/>
              <a:gd name="connsiteX4" fmla="*/ 7611036 w 8458200"/>
              <a:gd name="connsiteY4" fmla="*/ 121023 h 3227294"/>
              <a:gd name="connsiteX5" fmla="*/ 8458200 w 8458200"/>
              <a:gd name="connsiteY5" fmla="*/ 0 h 322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00" h="3227294">
                <a:moveTo>
                  <a:pt x="0" y="3227294"/>
                </a:moveTo>
                <a:cubicBezTo>
                  <a:pt x="489697" y="2692773"/>
                  <a:pt x="979394" y="2158253"/>
                  <a:pt x="1600200" y="1734671"/>
                </a:cubicBezTo>
                <a:cubicBezTo>
                  <a:pt x="2221006" y="1311089"/>
                  <a:pt x="3054724" y="925606"/>
                  <a:pt x="3724836" y="685800"/>
                </a:cubicBezTo>
                <a:cubicBezTo>
                  <a:pt x="4394948" y="445994"/>
                  <a:pt x="4973171" y="389964"/>
                  <a:pt x="5620871" y="295835"/>
                </a:cubicBezTo>
                <a:cubicBezTo>
                  <a:pt x="6268571" y="201706"/>
                  <a:pt x="7138148" y="170329"/>
                  <a:pt x="7611036" y="121023"/>
                </a:cubicBezTo>
                <a:cubicBezTo>
                  <a:pt x="8083924" y="71717"/>
                  <a:pt x="8458200" y="0"/>
                  <a:pt x="8458200" y="0"/>
                </a:cubicBezTo>
              </a:path>
            </a:pathLst>
          </a:cu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p:cNvSpPr/>
          <p:nvPr/>
        </p:nvSpPr>
        <p:spPr>
          <a:xfrm>
            <a:off x="1862155" y="3447797"/>
            <a:ext cx="6438041" cy="1774392"/>
          </a:xfrm>
          <a:custGeom>
            <a:avLst/>
            <a:gdLst>
              <a:gd name="connsiteX0" fmla="*/ 0 w 8458200"/>
              <a:gd name="connsiteY0" fmla="*/ 3227294 h 3227294"/>
              <a:gd name="connsiteX1" fmla="*/ 1600200 w 8458200"/>
              <a:gd name="connsiteY1" fmla="*/ 1734671 h 3227294"/>
              <a:gd name="connsiteX2" fmla="*/ 3724836 w 8458200"/>
              <a:gd name="connsiteY2" fmla="*/ 685800 h 3227294"/>
              <a:gd name="connsiteX3" fmla="*/ 5620871 w 8458200"/>
              <a:gd name="connsiteY3" fmla="*/ 295835 h 3227294"/>
              <a:gd name="connsiteX4" fmla="*/ 7611036 w 8458200"/>
              <a:gd name="connsiteY4" fmla="*/ 121023 h 3227294"/>
              <a:gd name="connsiteX5" fmla="*/ 8458200 w 8458200"/>
              <a:gd name="connsiteY5" fmla="*/ 0 h 322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00" h="3227294">
                <a:moveTo>
                  <a:pt x="0" y="3227294"/>
                </a:moveTo>
                <a:cubicBezTo>
                  <a:pt x="489697" y="2692773"/>
                  <a:pt x="979394" y="2158253"/>
                  <a:pt x="1600200" y="1734671"/>
                </a:cubicBezTo>
                <a:cubicBezTo>
                  <a:pt x="2221006" y="1311089"/>
                  <a:pt x="3054724" y="925606"/>
                  <a:pt x="3724836" y="685800"/>
                </a:cubicBezTo>
                <a:cubicBezTo>
                  <a:pt x="4394948" y="445994"/>
                  <a:pt x="4973171" y="389964"/>
                  <a:pt x="5620871" y="295835"/>
                </a:cubicBezTo>
                <a:cubicBezTo>
                  <a:pt x="6268571" y="201706"/>
                  <a:pt x="7138148" y="170329"/>
                  <a:pt x="7611036" y="121023"/>
                </a:cubicBezTo>
                <a:cubicBezTo>
                  <a:pt x="8083924" y="71717"/>
                  <a:pt x="8458200" y="0"/>
                  <a:pt x="8458200" y="0"/>
                </a:cubicBezTo>
              </a:path>
            </a:pathLst>
          </a:cu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 name="Straight Arrow Connector 32"/>
          <p:cNvCxnSpPr/>
          <p:nvPr/>
        </p:nvCxnSpPr>
        <p:spPr>
          <a:xfrm>
            <a:off x="7638866" y="3175907"/>
            <a:ext cx="0" cy="27188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384211" y="2772437"/>
            <a:ext cx="175534" cy="16780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045838" y="2698123"/>
            <a:ext cx="175534" cy="16780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572000" y="3573083"/>
            <a:ext cx="0" cy="27188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8228" y="4806207"/>
            <a:ext cx="2721407" cy="923330"/>
          </a:xfrm>
          <a:prstGeom prst="rect">
            <a:avLst/>
          </a:prstGeom>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6">
                <a:lumMod val="50000"/>
              </a:schemeClr>
            </a:solidFill>
          </a:ln>
        </p:spPr>
        <p:txBody>
          <a:bodyPr wrap="square" rtlCol="0">
            <a:spAutoFit/>
          </a:bodyPr>
          <a:lstStyle/>
          <a:p>
            <a:r>
              <a:rPr lang="en-US" sz="1350" b="1" dirty="0">
                <a:solidFill>
                  <a:schemeClr val="accent6">
                    <a:lumMod val="50000"/>
                  </a:schemeClr>
                </a:solidFill>
              </a:rPr>
              <a:t>New data, analysis shed light on elements that will influence evolution of the mainstream</a:t>
            </a:r>
          </a:p>
        </p:txBody>
      </p:sp>
    </p:spTree>
    <p:extLst>
      <p:ext uri="{BB962C8B-B14F-4D97-AF65-F5344CB8AC3E}">
        <p14:creationId xmlns:p14="http://schemas.microsoft.com/office/powerpoint/2010/main" val="26311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GB" altLang="en-US" dirty="0" smtClean="0"/>
              <a:t>Gender mainstreaming</a:t>
            </a:r>
            <a:endParaRPr lang="en-GB" altLang="en-US" dirty="0"/>
          </a:p>
        </p:txBody>
      </p:sp>
      <p:sp>
        <p:nvSpPr>
          <p:cNvPr id="59394" name="Rectangle 3"/>
          <p:cNvSpPr>
            <a:spLocks noGrp="1" noChangeArrowheads="1"/>
          </p:cNvSpPr>
          <p:nvPr>
            <p:ph type="body" idx="1"/>
          </p:nvPr>
        </p:nvSpPr>
        <p:spPr/>
        <p:txBody>
          <a:bodyPr/>
          <a:lstStyle/>
          <a:p>
            <a:endParaRPr lang="fr-CH" altLang="en-US" dirty="0" smtClean="0"/>
          </a:p>
          <a:p>
            <a:r>
              <a:rPr lang="fr-CH" altLang="en-US" dirty="0" err="1" smtClean="0"/>
              <a:t>Involves</a:t>
            </a:r>
            <a:r>
              <a:rPr lang="fr-CH" altLang="en-US" dirty="0" smtClean="0"/>
              <a:t>:</a:t>
            </a:r>
          </a:p>
          <a:p>
            <a:pPr lvl="1"/>
            <a:r>
              <a:rPr lang="it-IT" altLang="en-US" dirty="0" smtClean="0"/>
              <a:t>Gender </a:t>
            </a:r>
            <a:r>
              <a:rPr lang="it-IT" altLang="en-US" dirty="0" err="1" smtClean="0"/>
              <a:t>analysis</a:t>
            </a:r>
            <a:r>
              <a:rPr lang="it-IT" altLang="en-US" dirty="0" smtClean="0"/>
              <a:t> and planning in </a:t>
            </a:r>
            <a:r>
              <a:rPr lang="it-IT" altLang="en-US" dirty="0" err="1" smtClean="0"/>
              <a:t>all</a:t>
            </a:r>
            <a:r>
              <a:rPr lang="it-IT" altLang="en-US" dirty="0" smtClean="0"/>
              <a:t> </a:t>
            </a:r>
            <a:r>
              <a:rPr lang="it-IT" altLang="en-US" dirty="0" err="1" smtClean="0"/>
              <a:t>programmes</a:t>
            </a:r>
            <a:r>
              <a:rPr lang="it-IT" altLang="en-US" dirty="0" smtClean="0"/>
              <a:t> and </a:t>
            </a:r>
            <a:r>
              <a:rPr lang="it-IT" altLang="en-US" dirty="0" err="1" smtClean="0"/>
              <a:t>at</a:t>
            </a:r>
            <a:r>
              <a:rPr lang="it-IT" altLang="en-US" dirty="0" smtClean="0"/>
              <a:t> </a:t>
            </a:r>
            <a:r>
              <a:rPr lang="it-IT" altLang="en-US" dirty="0" err="1" smtClean="0"/>
              <a:t>all</a:t>
            </a:r>
            <a:r>
              <a:rPr lang="it-IT" altLang="en-US" dirty="0" smtClean="0"/>
              <a:t> </a:t>
            </a:r>
            <a:r>
              <a:rPr lang="it-IT" altLang="en-US" dirty="0" err="1" smtClean="0"/>
              <a:t>stages</a:t>
            </a:r>
            <a:r>
              <a:rPr lang="it-IT" altLang="en-US" dirty="0" smtClean="0"/>
              <a:t> (</a:t>
            </a:r>
            <a:r>
              <a:rPr lang="en-US" altLang="en-US" dirty="0" smtClean="0"/>
              <a:t>Policy </a:t>
            </a:r>
            <a:r>
              <a:rPr lang="en-US" altLang="en-US" dirty="0"/>
              <a:t>and political </a:t>
            </a:r>
            <a:r>
              <a:rPr lang="en-US" altLang="en-US" dirty="0" smtClean="0"/>
              <a:t>dialogue!) </a:t>
            </a:r>
            <a:endParaRPr lang="it-IT" altLang="en-US" dirty="0"/>
          </a:p>
          <a:p>
            <a:pPr lvl="2"/>
            <a:endParaRPr lang="it-IT" altLang="en-US" dirty="0" smtClean="0"/>
          </a:p>
          <a:p>
            <a:pPr lvl="1"/>
            <a:r>
              <a:rPr lang="it-IT" altLang="en-US" dirty="0" smtClean="0"/>
              <a:t>Special </a:t>
            </a:r>
            <a:r>
              <a:rPr lang="it-IT" altLang="en-US" dirty="0" err="1" smtClean="0"/>
              <a:t>measures</a:t>
            </a:r>
            <a:r>
              <a:rPr lang="it-IT" altLang="en-US" dirty="0" smtClean="0"/>
              <a:t> for the </a:t>
            </a:r>
            <a:r>
              <a:rPr lang="it-IT" altLang="en-US" dirty="0" err="1" smtClean="0"/>
              <a:t>empowerment</a:t>
            </a:r>
            <a:r>
              <a:rPr lang="it-IT" altLang="en-US" dirty="0" smtClean="0"/>
              <a:t> of </a:t>
            </a:r>
            <a:r>
              <a:rPr lang="it-IT" altLang="en-US" dirty="0" err="1" smtClean="0"/>
              <a:t>women</a:t>
            </a:r>
            <a:r>
              <a:rPr lang="it-IT" altLang="en-US" dirty="0" smtClean="0"/>
              <a:t>/girl or the gender </a:t>
            </a:r>
            <a:r>
              <a:rPr lang="it-IT" altLang="en-US" dirty="0" err="1" smtClean="0"/>
              <a:t>at</a:t>
            </a:r>
            <a:r>
              <a:rPr lang="it-IT" altLang="en-US" dirty="0" smtClean="0"/>
              <a:t> </a:t>
            </a:r>
            <a:r>
              <a:rPr lang="it-IT" altLang="en-US" dirty="0" err="1" smtClean="0"/>
              <a:t>disadvantage</a:t>
            </a:r>
            <a:r>
              <a:rPr lang="it-IT" altLang="en-US" dirty="0" smtClean="0"/>
              <a:t>, </a:t>
            </a:r>
            <a:r>
              <a:rPr lang="it-IT" altLang="en-US" dirty="0" err="1" smtClean="0"/>
              <a:t>based</a:t>
            </a:r>
            <a:r>
              <a:rPr lang="it-IT" altLang="en-US" dirty="0" smtClean="0"/>
              <a:t> on gender </a:t>
            </a:r>
            <a:r>
              <a:rPr lang="it-IT" altLang="en-US" dirty="0" err="1" smtClean="0"/>
              <a:t>analysis</a:t>
            </a:r>
            <a:endParaRPr lang="en-US" altLang="en-US" dirty="0" smtClean="0"/>
          </a:p>
        </p:txBody>
      </p:sp>
    </p:spTree>
    <p:extLst>
      <p:ext uri="{BB962C8B-B14F-4D97-AF65-F5344CB8AC3E}">
        <p14:creationId xmlns:p14="http://schemas.microsoft.com/office/powerpoint/2010/main" val="1330764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8677</TotalTime>
  <Words>1832</Words>
  <Application>Microsoft Macintosh PowerPoint</Application>
  <PresentationFormat>On-screen Show (4:3)</PresentationFormat>
  <Paragraphs>156</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Comic Sans MS</vt:lpstr>
      <vt:lpstr>ＭＳ Ｐゴシック</vt:lpstr>
      <vt:lpstr>Verdana</vt:lpstr>
      <vt:lpstr>Wingdings</vt:lpstr>
      <vt:lpstr>Arial</vt:lpstr>
      <vt:lpstr>Default Design</vt:lpstr>
      <vt:lpstr>Leave no one behind</vt:lpstr>
      <vt:lpstr>WHAT  IS  GENDER? </vt:lpstr>
      <vt:lpstr>Life cycle explained</vt:lpstr>
      <vt:lpstr>Other key concepts</vt:lpstr>
      <vt:lpstr>WHY Gender Equality in EC External Relations?</vt:lpstr>
      <vt:lpstr>Gender Mainstreaming</vt:lpstr>
      <vt:lpstr>How does mainstreaming work?</vt:lpstr>
      <vt:lpstr>How does mainstreaming work?</vt:lpstr>
      <vt:lpstr>Gender mainstreaming</vt:lpstr>
      <vt:lpstr>Enabling conditions for gender mainstreaming</vt:lpstr>
      <vt:lpstr>Why have a gender perspective? </vt:lpstr>
      <vt:lpstr>Gender Analysis: Macro level</vt:lpstr>
      <vt:lpstr>Gender Analysis: Macro level</vt:lpstr>
      <vt:lpstr>Gender analysis: Meso level</vt:lpstr>
      <vt:lpstr>Gender analysis: Meso level</vt:lpstr>
      <vt:lpstr>Gender analysis: Micro level</vt:lpstr>
      <vt:lpstr>Gender analysis: Micro level</vt:lpstr>
      <vt:lpstr>How to address gender inequalities in migration </vt:lpstr>
      <vt:lpstr>Gender Gap in Access to Justice: Obstacles that Women Encounter</vt:lpstr>
      <vt:lpstr>How to address gender inequalities in access to justice </vt:lpstr>
      <vt:lpstr>Guidelines for working on internal results</vt:lpstr>
      <vt:lpstr>Justice Sector Support:  Gender-sensitive programmes, projects, actions and strategies</vt:lpstr>
      <vt:lpstr>PowerPoint Presentation</vt:lpstr>
    </vt:vector>
  </TitlesOfParts>
  <Manager/>
  <Company>Wexam Consulting v.o.f.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no one behind</dc:title>
  <dc:subject/>
  <dc:creator>Blerina Vila</dc:creator>
  <cp:keywords/>
  <dc:description/>
  <cp:lastModifiedBy>Blerina Vila</cp:lastModifiedBy>
  <cp:revision>46</cp:revision>
  <dcterms:created xsi:type="dcterms:W3CDTF">2014-03-03T13:02:22Z</dcterms:created>
  <dcterms:modified xsi:type="dcterms:W3CDTF">2016-02-23T14:26:47Z</dcterms:modified>
  <cp:category/>
</cp:coreProperties>
</file>